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29"/>
  </p:notesMasterIdLst>
  <p:sldIdLst>
    <p:sldId id="256" r:id="rId2"/>
    <p:sldId id="272" r:id="rId3"/>
    <p:sldId id="338" r:id="rId4"/>
    <p:sldId id="336" r:id="rId5"/>
    <p:sldId id="304" r:id="rId6"/>
    <p:sldId id="305" r:id="rId7"/>
    <p:sldId id="306" r:id="rId8"/>
    <p:sldId id="339" r:id="rId9"/>
    <p:sldId id="340" r:id="rId10"/>
    <p:sldId id="342" r:id="rId11"/>
    <p:sldId id="308" r:id="rId12"/>
    <p:sldId id="343" r:id="rId13"/>
    <p:sldId id="344" r:id="rId14"/>
    <p:sldId id="310" r:id="rId15"/>
    <p:sldId id="309" r:id="rId16"/>
    <p:sldId id="345" r:id="rId17"/>
    <p:sldId id="346" r:id="rId18"/>
    <p:sldId id="347" r:id="rId19"/>
    <p:sldId id="348" r:id="rId20"/>
    <p:sldId id="349" r:id="rId21"/>
    <p:sldId id="312" r:id="rId22"/>
    <p:sldId id="350" r:id="rId23"/>
    <p:sldId id="351" r:id="rId24"/>
    <p:sldId id="352" r:id="rId25"/>
    <p:sldId id="353" r:id="rId26"/>
    <p:sldId id="354" r:id="rId27"/>
    <p:sldId id="288" r:id="rId28"/>
  </p:sldIdLst>
  <p:sldSz cx="12192000" cy="6858000"/>
  <p:notesSz cx="6858000" cy="9144000"/>
  <p:embeddedFontLst>
    <p:embeddedFont>
      <p:font typeface="Calibri Light" panose="020F0302020204030204" pitchFamily="34" charset="0"/>
      <p:regular r:id="rId30"/>
      <p:italic r:id="rId31"/>
    </p:embeddedFont>
    <p:embeddedFont>
      <p:font typeface="Trajan Pro" panose="02020502050506020301" pitchFamily="18" charset="0"/>
      <p:regular r:id="rId32"/>
      <p:bold r:id="rId33"/>
    </p:embeddedFont>
    <p:embeddedFont>
      <p:font typeface="Calibri" panose="020F0502020204030204" pitchFamily="34"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06"/>
    <a:srgbClr val="672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220" autoAdjust="0"/>
  </p:normalViewPr>
  <p:slideViewPr>
    <p:cSldViewPr snapToGrid="0">
      <p:cViewPr varScale="1">
        <p:scale>
          <a:sx n="103" d="100"/>
          <a:sy n="103" d="100"/>
        </p:scale>
        <p:origin x="852" y="114"/>
      </p:cViewPr>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00DC9-D409-4CE7-80A4-B0E43C8914BA}" type="datetimeFigureOut">
              <a:rPr lang="en-US" smtClean="0"/>
              <a:t>3/30/2015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CA0F7-CFDF-41BE-8D54-A86AC7FEC8BF}" type="slidenum">
              <a:rPr lang="en-US" smtClean="0"/>
              <a:t>‹#›</a:t>
            </a:fld>
            <a:endParaRPr lang="en-US"/>
          </a:p>
        </p:txBody>
      </p:sp>
    </p:spTree>
    <p:extLst>
      <p:ext uri="{BB962C8B-B14F-4D97-AF65-F5344CB8AC3E}">
        <p14:creationId xmlns:p14="http://schemas.microsoft.com/office/powerpoint/2010/main" val="20026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gone over the definition</a:t>
            </a:r>
            <a:r>
              <a:rPr lang="en-US" baseline="0" dirty="0" smtClean="0"/>
              <a:t> of apologetics and why we should all endeavor to be at least somewhat proficient at it.  Then we covered the misunderstandings between the Protestant and Catholic versions lf the ten commandments, and finally the issues abut idolatry and the actual teachings of the Church and the practices of Catholics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C34CA0F7-CFDF-41BE-8D54-A86AC7FEC8BF}" type="slidenum">
              <a:rPr lang="en-US" smtClean="0"/>
              <a:t>1</a:t>
            </a:fld>
            <a:endParaRPr lang="en-US"/>
          </a:p>
        </p:txBody>
      </p:sp>
    </p:spTree>
    <p:extLst>
      <p:ext uri="{BB962C8B-B14F-4D97-AF65-F5344CB8AC3E}">
        <p14:creationId xmlns:p14="http://schemas.microsoft.com/office/powerpoint/2010/main" val="29707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one is for all you engineers… </a:t>
            </a:r>
            <a:endParaRPr lang="en-US"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10</a:t>
            </a:fld>
            <a:endParaRPr lang="en-US"/>
          </a:p>
        </p:txBody>
      </p:sp>
    </p:spTree>
    <p:extLst>
      <p:ext uri="{BB962C8B-B14F-4D97-AF65-F5344CB8AC3E}">
        <p14:creationId xmlns:p14="http://schemas.microsoft.com/office/powerpoint/2010/main" val="146389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 this a contradiction, or inaccuracy in the scriptures? No, here is the problem: in the ancient languages of the Middle East, the Hebrew word </a:t>
            </a:r>
            <a:r>
              <a:rPr lang="en-US" sz="1200" b="1" kern="1200" dirty="0" err="1" smtClean="0">
                <a:solidFill>
                  <a:schemeClr val="tx1"/>
                </a:solidFill>
                <a:effectLst/>
                <a:latin typeface="+mn-lt"/>
                <a:ea typeface="+mn-ea"/>
                <a:cs typeface="+mn-cs"/>
              </a:rPr>
              <a:t>אח</a:t>
            </a:r>
            <a:r>
              <a:rPr lang="en-US" sz="1200" kern="1200" dirty="0" smtClean="0">
                <a:solidFill>
                  <a:schemeClr val="tx1"/>
                </a:solidFill>
                <a:effectLst/>
                <a:latin typeface="+mn-lt"/>
                <a:ea typeface="+mn-ea"/>
                <a:cs typeface="+mn-cs"/>
              </a:rPr>
              <a:t> or </a:t>
            </a:r>
            <a:r>
              <a:rPr lang="en-US" sz="1200" b="1" kern="1200" dirty="0" err="1" smtClean="0">
                <a:solidFill>
                  <a:schemeClr val="tx1"/>
                </a:solidFill>
                <a:effectLst/>
                <a:latin typeface="+mn-lt"/>
                <a:ea typeface="+mn-ea"/>
                <a:cs typeface="+mn-cs"/>
              </a:rPr>
              <a:t>awkh</a:t>
            </a:r>
            <a:r>
              <a:rPr lang="en-US" sz="1200" kern="1200" dirty="0" smtClean="0">
                <a:solidFill>
                  <a:schemeClr val="tx1"/>
                </a:solidFill>
                <a:effectLst/>
                <a:latin typeface="+mn-lt"/>
                <a:ea typeface="+mn-ea"/>
                <a:cs typeface="+mn-cs"/>
              </a:rPr>
              <a:t> was the only word used to describe male relatives. Every male in your immediate extended family was your </a:t>
            </a:r>
            <a:r>
              <a:rPr lang="en-US" sz="1200" b="1" kern="1200" dirty="0" smtClean="0">
                <a:solidFill>
                  <a:schemeClr val="tx1"/>
                </a:solidFill>
                <a:effectLst/>
                <a:latin typeface="+mn-lt"/>
                <a:ea typeface="+mn-ea"/>
                <a:cs typeface="+mn-cs"/>
              </a:rPr>
              <a:t>brother.</a:t>
            </a:r>
            <a:r>
              <a:rPr lang="en-US" sz="1200" kern="1200" dirty="0" smtClean="0">
                <a:solidFill>
                  <a:schemeClr val="tx1"/>
                </a:solidFill>
                <a:effectLst/>
                <a:latin typeface="+mn-lt"/>
                <a:ea typeface="+mn-ea"/>
                <a:cs typeface="+mn-cs"/>
              </a:rPr>
              <a:t> Likewise the word for </a:t>
            </a:r>
            <a:r>
              <a:rPr lang="en-US" sz="1200" b="1" kern="1200" dirty="0" smtClean="0">
                <a:solidFill>
                  <a:schemeClr val="tx1"/>
                </a:solidFill>
                <a:effectLst/>
                <a:latin typeface="+mn-lt"/>
                <a:ea typeface="+mn-ea"/>
                <a:cs typeface="+mn-cs"/>
              </a:rPr>
              <a:t>sister </a:t>
            </a:r>
            <a:r>
              <a:rPr lang="en-US" sz="1200" kern="1200" dirty="0" smtClean="0">
                <a:solidFill>
                  <a:schemeClr val="tx1"/>
                </a:solidFill>
                <a:effectLst/>
                <a:latin typeface="+mn-lt"/>
                <a:ea typeface="+mn-ea"/>
                <a:cs typeface="+mn-cs"/>
              </a:rPr>
              <a:t>was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אחות</a:t>
            </a:r>
            <a:r>
              <a:rPr lang="en-US" sz="1200" kern="1200" dirty="0" smtClean="0">
                <a:solidFill>
                  <a:schemeClr val="tx1"/>
                </a:solidFill>
                <a:effectLst/>
                <a:latin typeface="+mn-lt"/>
                <a:ea typeface="+mn-ea"/>
                <a:cs typeface="+mn-cs"/>
              </a:rPr>
              <a:t> or </a:t>
            </a:r>
            <a:r>
              <a:rPr lang="en-US" sz="1200" b="1" kern="1200" dirty="0" err="1" smtClean="0">
                <a:solidFill>
                  <a:schemeClr val="tx1"/>
                </a:solidFill>
                <a:effectLst/>
                <a:latin typeface="+mn-lt"/>
                <a:ea typeface="+mn-ea"/>
                <a:cs typeface="+mn-cs"/>
              </a:rPr>
              <a:t>achoth</a:t>
            </a:r>
            <a:r>
              <a:rPr lang="en-US" sz="1200" kern="1200" dirty="0" smtClean="0">
                <a:solidFill>
                  <a:schemeClr val="tx1"/>
                </a:solidFill>
                <a:effectLst/>
                <a:latin typeface="+mn-lt"/>
                <a:ea typeface="+mn-ea"/>
                <a:cs typeface="+mn-cs"/>
              </a:rPr>
              <a:t> and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some translations, in </a:t>
            </a:r>
            <a:r>
              <a:rPr lang="en-US" sz="1200" b="1" kern="1200" dirty="0" smtClean="0">
                <a:solidFill>
                  <a:schemeClr val="tx1"/>
                </a:solidFill>
                <a:effectLst/>
                <a:latin typeface="+mn-lt"/>
                <a:ea typeface="+mn-ea"/>
                <a:cs typeface="+mn-cs"/>
              </a:rPr>
              <a:t>Genesis 14:12</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brother</a:t>
            </a:r>
            <a:r>
              <a:rPr lang="en-US" sz="1200" kern="1200" dirty="0" smtClean="0">
                <a:solidFill>
                  <a:schemeClr val="tx1"/>
                </a:solidFill>
                <a:effectLst/>
                <a:latin typeface="+mn-lt"/>
                <a:ea typeface="+mn-ea"/>
                <a:cs typeface="+mn-cs"/>
              </a:rPr>
              <a:t> has been replace with </a:t>
            </a:r>
            <a:r>
              <a:rPr lang="en-US" sz="1200" b="1" kern="1200" dirty="0" smtClean="0">
                <a:solidFill>
                  <a:schemeClr val="tx1"/>
                </a:solidFill>
                <a:effectLst/>
                <a:latin typeface="+mn-lt"/>
                <a:ea typeface="+mn-ea"/>
                <a:cs typeface="+mn-cs"/>
              </a:rPr>
              <a:t>nephew</a:t>
            </a:r>
            <a:r>
              <a:rPr lang="en-US" sz="1200" kern="1200" dirty="0" smtClean="0">
                <a:solidFill>
                  <a:schemeClr val="tx1"/>
                </a:solidFill>
                <a:effectLst/>
                <a:latin typeface="+mn-lt"/>
                <a:ea typeface="+mn-ea"/>
                <a:cs typeface="+mn-cs"/>
              </a:rPr>
              <a:t>, and in verse </a:t>
            </a:r>
            <a:r>
              <a:rPr lang="en-US" sz="1200" b="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 with </a:t>
            </a:r>
            <a:r>
              <a:rPr lang="en-US" sz="1200" b="1" kern="1200" dirty="0" smtClean="0">
                <a:solidFill>
                  <a:schemeClr val="tx1"/>
                </a:solidFill>
                <a:effectLst/>
                <a:latin typeface="+mn-lt"/>
                <a:ea typeface="+mn-ea"/>
                <a:cs typeface="+mn-cs"/>
              </a:rPr>
              <a:t>kinsman</a:t>
            </a:r>
            <a:r>
              <a:rPr lang="en-US" sz="1200" kern="1200" dirty="0" smtClean="0">
                <a:solidFill>
                  <a:schemeClr val="tx1"/>
                </a:solidFill>
                <a:effectLst/>
                <a:latin typeface="+mn-lt"/>
                <a:ea typeface="+mn-ea"/>
                <a:cs typeface="+mn-cs"/>
              </a:rPr>
              <a:t>, because even though the original word used was </a:t>
            </a:r>
            <a:r>
              <a:rPr lang="en-US" sz="1200" b="1" kern="1200" dirty="0" err="1" smtClean="0">
                <a:solidFill>
                  <a:schemeClr val="tx1"/>
                </a:solidFill>
                <a:effectLst/>
                <a:latin typeface="+mn-lt"/>
                <a:ea typeface="+mn-ea"/>
                <a:cs typeface="+mn-cs"/>
              </a:rPr>
              <a:t>awkh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a:t>
            </a:r>
            <a:r>
              <a:rPr lang="en-US" sz="1200" b="1" kern="1200" dirty="0" smtClean="0">
                <a:solidFill>
                  <a:schemeClr val="tx1"/>
                </a:solidFill>
                <a:effectLst/>
                <a:latin typeface="+mn-lt"/>
                <a:ea typeface="+mn-ea"/>
                <a:cs typeface="+mn-cs"/>
              </a:rPr>
              <a:t> brother</a:t>
            </a:r>
            <a:r>
              <a:rPr lang="en-US" sz="1200" kern="1200" dirty="0" smtClean="0">
                <a:solidFill>
                  <a:schemeClr val="tx1"/>
                </a:solidFill>
                <a:effectLst/>
                <a:latin typeface="+mn-lt"/>
                <a:ea typeface="+mn-ea"/>
                <a:cs typeface="+mn-cs"/>
              </a:rPr>
              <a:t> we know from chapter </a:t>
            </a:r>
            <a:r>
              <a:rPr lang="en-US" sz="1200" b="1" kern="1200" dirty="0" smtClean="0">
                <a:solidFill>
                  <a:schemeClr val="tx1"/>
                </a:solidFill>
                <a:effectLst/>
                <a:latin typeface="+mn-lt"/>
                <a:ea typeface="+mn-ea"/>
                <a:cs typeface="+mn-cs"/>
              </a:rPr>
              <a:t>11:27</a:t>
            </a:r>
            <a:r>
              <a:rPr lang="en-US" sz="1200" kern="1200" dirty="0" smtClean="0">
                <a:solidFill>
                  <a:schemeClr val="tx1"/>
                </a:solidFill>
                <a:effectLst/>
                <a:latin typeface="+mn-lt"/>
                <a:ea typeface="+mn-ea"/>
                <a:cs typeface="+mn-cs"/>
              </a:rPr>
              <a:t> that Lot is clearly the son of Abrams actual brother Haran, or Abrams nephew.</a:t>
            </a:r>
          </a:p>
          <a:p>
            <a:r>
              <a:rPr lang="en-US" sz="1200" kern="1200" dirty="0" smtClean="0">
                <a:solidFill>
                  <a:schemeClr val="tx1"/>
                </a:solidFill>
                <a:effectLst/>
                <a:latin typeface="+mn-lt"/>
                <a:ea typeface="+mn-ea"/>
                <a:cs typeface="+mn-cs"/>
              </a:rPr>
              <a:t> was used to describe all female relatives within your close extended family. There were no words to describe cousin, aunt, uncle, niece or nephew.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11</a:t>
            </a:fld>
            <a:endParaRPr lang="en-US"/>
          </a:p>
        </p:txBody>
      </p:sp>
    </p:spTree>
    <p:extLst>
      <p:ext uri="{BB962C8B-B14F-4D97-AF65-F5344CB8AC3E}">
        <p14:creationId xmlns:p14="http://schemas.microsoft.com/office/powerpoint/2010/main" val="135729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 this a contradiction, or inaccuracy in the scriptures? No, here is the problem: in the ancient languages of the Middle East, the Hebrew word </a:t>
            </a:r>
            <a:r>
              <a:rPr lang="en-US" sz="1200" b="1" kern="1200" dirty="0" err="1" smtClean="0">
                <a:solidFill>
                  <a:schemeClr val="tx1"/>
                </a:solidFill>
                <a:effectLst/>
                <a:latin typeface="+mn-lt"/>
                <a:ea typeface="+mn-ea"/>
                <a:cs typeface="+mn-cs"/>
              </a:rPr>
              <a:t>אח</a:t>
            </a:r>
            <a:r>
              <a:rPr lang="en-US" sz="1200" kern="1200" dirty="0" smtClean="0">
                <a:solidFill>
                  <a:schemeClr val="tx1"/>
                </a:solidFill>
                <a:effectLst/>
                <a:latin typeface="+mn-lt"/>
                <a:ea typeface="+mn-ea"/>
                <a:cs typeface="+mn-cs"/>
              </a:rPr>
              <a:t> or </a:t>
            </a:r>
            <a:r>
              <a:rPr lang="en-US" sz="1200" b="1" kern="1200" dirty="0" err="1" smtClean="0">
                <a:solidFill>
                  <a:schemeClr val="tx1"/>
                </a:solidFill>
                <a:effectLst/>
                <a:latin typeface="+mn-lt"/>
                <a:ea typeface="+mn-ea"/>
                <a:cs typeface="+mn-cs"/>
              </a:rPr>
              <a:t>awkh</a:t>
            </a:r>
            <a:r>
              <a:rPr lang="en-US" sz="1200" kern="1200" dirty="0" smtClean="0">
                <a:solidFill>
                  <a:schemeClr val="tx1"/>
                </a:solidFill>
                <a:effectLst/>
                <a:latin typeface="+mn-lt"/>
                <a:ea typeface="+mn-ea"/>
                <a:cs typeface="+mn-cs"/>
              </a:rPr>
              <a:t> was the only word used to describe male relatives. Every male in your immediate extended family was your </a:t>
            </a:r>
            <a:r>
              <a:rPr lang="en-US" sz="1200" b="1" kern="1200" dirty="0" smtClean="0">
                <a:solidFill>
                  <a:schemeClr val="tx1"/>
                </a:solidFill>
                <a:effectLst/>
                <a:latin typeface="+mn-lt"/>
                <a:ea typeface="+mn-ea"/>
                <a:cs typeface="+mn-cs"/>
              </a:rPr>
              <a:t>brother.</a:t>
            </a:r>
            <a:r>
              <a:rPr lang="en-US" sz="1200" kern="1200" dirty="0" smtClean="0">
                <a:solidFill>
                  <a:schemeClr val="tx1"/>
                </a:solidFill>
                <a:effectLst/>
                <a:latin typeface="+mn-lt"/>
                <a:ea typeface="+mn-ea"/>
                <a:cs typeface="+mn-cs"/>
              </a:rPr>
              <a:t> Likewise the word for </a:t>
            </a:r>
            <a:r>
              <a:rPr lang="en-US" sz="1200" b="1" kern="1200" dirty="0" smtClean="0">
                <a:solidFill>
                  <a:schemeClr val="tx1"/>
                </a:solidFill>
                <a:effectLst/>
                <a:latin typeface="+mn-lt"/>
                <a:ea typeface="+mn-ea"/>
                <a:cs typeface="+mn-cs"/>
              </a:rPr>
              <a:t>sister </a:t>
            </a:r>
            <a:r>
              <a:rPr lang="en-US" sz="1200" kern="1200" dirty="0" smtClean="0">
                <a:solidFill>
                  <a:schemeClr val="tx1"/>
                </a:solidFill>
                <a:effectLst/>
                <a:latin typeface="+mn-lt"/>
                <a:ea typeface="+mn-ea"/>
                <a:cs typeface="+mn-cs"/>
              </a:rPr>
              <a:t>was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אחות</a:t>
            </a:r>
            <a:r>
              <a:rPr lang="en-US" sz="1200" kern="1200" dirty="0" smtClean="0">
                <a:solidFill>
                  <a:schemeClr val="tx1"/>
                </a:solidFill>
                <a:effectLst/>
                <a:latin typeface="+mn-lt"/>
                <a:ea typeface="+mn-ea"/>
                <a:cs typeface="+mn-cs"/>
              </a:rPr>
              <a:t> or </a:t>
            </a:r>
            <a:r>
              <a:rPr lang="en-US" sz="1200" b="1" kern="1200" dirty="0" err="1" smtClean="0">
                <a:solidFill>
                  <a:schemeClr val="tx1"/>
                </a:solidFill>
                <a:effectLst/>
                <a:latin typeface="+mn-lt"/>
                <a:ea typeface="+mn-ea"/>
                <a:cs typeface="+mn-cs"/>
              </a:rPr>
              <a:t>achoth</a:t>
            </a:r>
            <a:r>
              <a:rPr lang="en-US" sz="1200" kern="1200" dirty="0" smtClean="0">
                <a:solidFill>
                  <a:schemeClr val="tx1"/>
                </a:solidFill>
                <a:effectLst/>
                <a:latin typeface="+mn-lt"/>
                <a:ea typeface="+mn-ea"/>
                <a:cs typeface="+mn-cs"/>
              </a:rPr>
              <a:t> and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some translations, in </a:t>
            </a:r>
            <a:r>
              <a:rPr lang="en-US" sz="1200" b="1" kern="1200" dirty="0" smtClean="0">
                <a:solidFill>
                  <a:schemeClr val="tx1"/>
                </a:solidFill>
                <a:effectLst/>
                <a:latin typeface="+mn-lt"/>
                <a:ea typeface="+mn-ea"/>
                <a:cs typeface="+mn-cs"/>
              </a:rPr>
              <a:t>Genesis 14:12</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brother</a:t>
            </a:r>
            <a:r>
              <a:rPr lang="en-US" sz="1200" kern="1200" dirty="0" smtClean="0">
                <a:solidFill>
                  <a:schemeClr val="tx1"/>
                </a:solidFill>
                <a:effectLst/>
                <a:latin typeface="+mn-lt"/>
                <a:ea typeface="+mn-ea"/>
                <a:cs typeface="+mn-cs"/>
              </a:rPr>
              <a:t> has been replace with </a:t>
            </a:r>
            <a:r>
              <a:rPr lang="en-US" sz="1200" b="1" kern="1200" dirty="0" smtClean="0">
                <a:solidFill>
                  <a:schemeClr val="tx1"/>
                </a:solidFill>
                <a:effectLst/>
                <a:latin typeface="+mn-lt"/>
                <a:ea typeface="+mn-ea"/>
                <a:cs typeface="+mn-cs"/>
              </a:rPr>
              <a:t>nephew</a:t>
            </a:r>
            <a:r>
              <a:rPr lang="en-US" sz="1200" kern="1200" dirty="0" smtClean="0">
                <a:solidFill>
                  <a:schemeClr val="tx1"/>
                </a:solidFill>
                <a:effectLst/>
                <a:latin typeface="+mn-lt"/>
                <a:ea typeface="+mn-ea"/>
                <a:cs typeface="+mn-cs"/>
              </a:rPr>
              <a:t>, and in verse </a:t>
            </a:r>
            <a:r>
              <a:rPr lang="en-US" sz="1200" b="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 with </a:t>
            </a:r>
            <a:r>
              <a:rPr lang="en-US" sz="1200" b="1" kern="1200" dirty="0" smtClean="0">
                <a:solidFill>
                  <a:schemeClr val="tx1"/>
                </a:solidFill>
                <a:effectLst/>
                <a:latin typeface="+mn-lt"/>
                <a:ea typeface="+mn-ea"/>
                <a:cs typeface="+mn-cs"/>
              </a:rPr>
              <a:t>kinsman</a:t>
            </a:r>
            <a:r>
              <a:rPr lang="en-US" sz="1200" kern="1200" dirty="0" smtClean="0">
                <a:solidFill>
                  <a:schemeClr val="tx1"/>
                </a:solidFill>
                <a:effectLst/>
                <a:latin typeface="+mn-lt"/>
                <a:ea typeface="+mn-ea"/>
                <a:cs typeface="+mn-cs"/>
              </a:rPr>
              <a:t>, because even though the original word used was </a:t>
            </a:r>
            <a:r>
              <a:rPr lang="en-US" sz="1200" b="1" kern="1200" dirty="0" err="1" smtClean="0">
                <a:solidFill>
                  <a:schemeClr val="tx1"/>
                </a:solidFill>
                <a:effectLst/>
                <a:latin typeface="+mn-lt"/>
                <a:ea typeface="+mn-ea"/>
                <a:cs typeface="+mn-cs"/>
              </a:rPr>
              <a:t>awkh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a:t>
            </a:r>
            <a:r>
              <a:rPr lang="en-US" sz="1200" b="1" kern="1200" dirty="0" smtClean="0">
                <a:solidFill>
                  <a:schemeClr val="tx1"/>
                </a:solidFill>
                <a:effectLst/>
                <a:latin typeface="+mn-lt"/>
                <a:ea typeface="+mn-ea"/>
                <a:cs typeface="+mn-cs"/>
              </a:rPr>
              <a:t> brother</a:t>
            </a:r>
            <a:r>
              <a:rPr lang="en-US" sz="1200" kern="1200" dirty="0" smtClean="0">
                <a:solidFill>
                  <a:schemeClr val="tx1"/>
                </a:solidFill>
                <a:effectLst/>
                <a:latin typeface="+mn-lt"/>
                <a:ea typeface="+mn-ea"/>
                <a:cs typeface="+mn-cs"/>
              </a:rPr>
              <a:t> we know from chapter </a:t>
            </a:r>
            <a:r>
              <a:rPr lang="en-US" sz="1200" b="1" kern="1200" dirty="0" smtClean="0">
                <a:solidFill>
                  <a:schemeClr val="tx1"/>
                </a:solidFill>
                <a:effectLst/>
                <a:latin typeface="+mn-lt"/>
                <a:ea typeface="+mn-ea"/>
                <a:cs typeface="+mn-cs"/>
              </a:rPr>
              <a:t>11:27</a:t>
            </a:r>
            <a:r>
              <a:rPr lang="en-US" sz="1200" kern="1200" dirty="0" smtClean="0">
                <a:solidFill>
                  <a:schemeClr val="tx1"/>
                </a:solidFill>
                <a:effectLst/>
                <a:latin typeface="+mn-lt"/>
                <a:ea typeface="+mn-ea"/>
                <a:cs typeface="+mn-cs"/>
              </a:rPr>
              <a:t> that Lot is clearly the son of Abrams actual brother Haran, or Abrams nephew.</a:t>
            </a:r>
          </a:p>
          <a:p>
            <a:r>
              <a:rPr lang="en-US" sz="1200" kern="1200" dirty="0" smtClean="0">
                <a:solidFill>
                  <a:schemeClr val="tx1"/>
                </a:solidFill>
                <a:effectLst/>
                <a:latin typeface="+mn-lt"/>
                <a:ea typeface="+mn-ea"/>
                <a:cs typeface="+mn-cs"/>
              </a:rPr>
              <a:t> was used to describe all female relatives within your close extended family. There were no words to describe cousin, aunt, uncle, niece or nephew.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12</a:t>
            </a:fld>
            <a:endParaRPr lang="en-US"/>
          </a:p>
        </p:txBody>
      </p:sp>
    </p:spTree>
    <p:extLst>
      <p:ext uri="{BB962C8B-B14F-4D97-AF65-F5344CB8AC3E}">
        <p14:creationId xmlns:p14="http://schemas.microsoft.com/office/powerpoint/2010/main" val="236639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Council of Chalcedon in 451, when bishops from throughout the Mediterranean world gathered in Constantinople, Emperor </a:t>
            </a:r>
            <a:r>
              <a:rPr lang="en-US" dirty="0" err="1" smtClean="0"/>
              <a:t>Marcian</a:t>
            </a:r>
            <a:r>
              <a:rPr lang="en-US" dirty="0" smtClean="0"/>
              <a:t> asked the Patriarch of Jerusalem to bring the relics of Mary to Constantinople to be enshrined in the capitol. The patriarch explained to the emperor that there were no relics of Mary in Jerusalem, that </a:t>
            </a:r>
            <a:r>
              <a:rPr lang="en-US" b="1" dirty="0" smtClean="0"/>
              <a:t>“Mary had died in the presence of the apostles; but her tomb, when opened later . . . was found empty and so the apostles concluded that the body was taken up into heaven.”</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b="1" dirty="0" smtClean="0"/>
              <a:t> </a:t>
            </a:r>
            <a:r>
              <a:rPr lang="en-US" b="0" dirty="0" smtClean="0"/>
              <a:t>THE ASSUMPTION OF MARY: A BELIEF SINCE APOSTOLIC TIMES by Father Clifford Stevens, “Catholic Heritage” Magazine, July-August 1996 Reprinted at www.ewtn.com/library/ANSWERS/AOFMARY.HTM</a:t>
            </a:r>
          </a:p>
        </p:txBody>
      </p:sp>
      <p:sp>
        <p:nvSpPr>
          <p:cNvPr id="4" name="Slide Number Placeholder 3"/>
          <p:cNvSpPr>
            <a:spLocks noGrp="1"/>
          </p:cNvSpPr>
          <p:nvPr>
            <p:ph type="sldNum" sz="quarter" idx="10"/>
          </p:nvPr>
        </p:nvSpPr>
        <p:spPr/>
        <p:txBody>
          <a:bodyPr/>
          <a:lstStyle/>
          <a:p>
            <a:fld id="{C34CA0F7-CFDF-41BE-8D54-A86AC7FEC8BF}" type="slidenum">
              <a:rPr lang="en-US" smtClean="0"/>
              <a:t>13</a:t>
            </a:fld>
            <a:endParaRPr lang="en-US"/>
          </a:p>
        </p:txBody>
      </p:sp>
    </p:spTree>
    <p:extLst>
      <p:ext uri="{BB962C8B-B14F-4D97-AF65-F5344CB8AC3E}">
        <p14:creationId xmlns:p14="http://schemas.microsoft.com/office/powerpoint/2010/main" val="276832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Enoch was taken up by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14</a:t>
            </a:fld>
            <a:endParaRPr lang="en-US"/>
          </a:p>
        </p:txBody>
      </p:sp>
    </p:spTree>
    <p:extLst>
      <p:ext uri="{BB962C8B-B14F-4D97-AF65-F5344CB8AC3E}">
        <p14:creationId xmlns:p14="http://schemas.microsoft.com/office/powerpoint/2010/main" val="3868727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Elijah was taken into heaven in a fiery chariot.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15</a:t>
            </a:fld>
            <a:endParaRPr lang="en-US"/>
          </a:p>
        </p:txBody>
      </p:sp>
    </p:spTree>
    <p:extLst>
      <p:ext uri="{BB962C8B-B14F-4D97-AF65-F5344CB8AC3E}">
        <p14:creationId xmlns:p14="http://schemas.microsoft.com/office/powerpoint/2010/main" val="266771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t>
            </a:r>
            <a:r>
              <a:rPr lang="en-US" sz="1200" i="1" kern="1200" baseline="30000" dirty="0" smtClean="0">
                <a:solidFill>
                  <a:schemeClr val="tx1"/>
                </a:solidFill>
                <a:effectLst/>
                <a:latin typeface="+mn-lt"/>
                <a:ea typeface="+mn-ea"/>
                <a:cs typeface="+mn-cs"/>
              </a:rPr>
              <a:t>52</a:t>
            </a:r>
            <a:r>
              <a:rPr lang="en-US" sz="1200" i="1" kern="1200" dirty="0" smtClean="0">
                <a:solidFill>
                  <a:schemeClr val="tx1"/>
                </a:solidFill>
                <a:effectLst/>
                <a:latin typeface="+mn-lt"/>
                <a:ea typeface="+mn-ea"/>
                <a:cs typeface="+mn-cs"/>
              </a:rPr>
              <a:t> tombs were opened, and the bodies of many saints who had fallen asleep were raised. </a:t>
            </a:r>
            <a:r>
              <a:rPr lang="en-US" sz="1200" i="1" kern="1200" baseline="30000" dirty="0" smtClean="0">
                <a:solidFill>
                  <a:schemeClr val="tx1"/>
                </a:solidFill>
                <a:effectLst/>
                <a:latin typeface="+mn-lt"/>
                <a:ea typeface="+mn-ea"/>
                <a:cs typeface="+mn-cs"/>
              </a:rPr>
              <a:t>53</a:t>
            </a:r>
            <a:r>
              <a:rPr lang="en-US" sz="1200" i="1" kern="1200" dirty="0" smtClean="0">
                <a:solidFill>
                  <a:schemeClr val="tx1"/>
                </a:solidFill>
                <a:effectLst/>
                <a:latin typeface="+mn-lt"/>
                <a:ea typeface="+mn-ea"/>
                <a:cs typeface="+mn-cs"/>
              </a:rPr>
              <a:t> And coming forth from their tombs after his resurrection, they entered the holy city and appeared to many.</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Clearly many of the dead</a:t>
            </a:r>
            <a:r>
              <a:rPr lang="en-US" sz="1200" i="1" kern="1200" baseline="0" dirty="0" smtClean="0">
                <a:solidFill>
                  <a:schemeClr val="tx1"/>
                </a:solidFill>
                <a:effectLst/>
                <a:latin typeface="+mn-lt"/>
                <a:ea typeface="+mn-ea"/>
                <a:cs typeface="+mn-cs"/>
              </a:rPr>
              <a:t> were raised before the second coming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16</a:t>
            </a:fld>
            <a:endParaRPr lang="en-US"/>
          </a:p>
        </p:txBody>
      </p:sp>
    </p:spTree>
    <p:extLst>
      <p:ext uri="{BB962C8B-B14F-4D97-AF65-F5344CB8AC3E}">
        <p14:creationId xmlns:p14="http://schemas.microsoft.com/office/powerpoint/2010/main" val="281546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witnesses sent by God were assumed into heaven body and soul into heaven before the return of Christ.  If all of these major players could be assumed into heaven, there is no reason to believe that Mary, the most important woman ever born, could not have also been assumed body and soul into heaven to reside with her Son.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17</a:t>
            </a:fld>
            <a:endParaRPr lang="en-US"/>
          </a:p>
        </p:txBody>
      </p:sp>
    </p:spTree>
    <p:extLst>
      <p:ext uri="{BB962C8B-B14F-4D97-AF65-F5344CB8AC3E}">
        <p14:creationId xmlns:p14="http://schemas.microsoft.com/office/powerpoint/2010/main" val="1671870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all of these major players could be assumed into heaven, there is no reason to believe that Mary, the most important woman ever born, could not have also been assumed body and soul into heaven to reside with her Son.</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This is what the church teaches.</a:t>
            </a:r>
          </a:p>
          <a:p>
            <a:r>
              <a:rPr lang="en-US" sz="1200" b="0" kern="1200" dirty="0" smtClean="0">
                <a:solidFill>
                  <a:schemeClr val="tx1"/>
                </a:solidFill>
                <a:effectLst/>
                <a:latin typeface="+mn-lt"/>
                <a:ea typeface="+mn-ea"/>
                <a:cs typeface="+mn-cs"/>
              </a:rPr>
              <a:t>This is what I choose to believe.</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966</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the Immaculate Virgin, preserved free from all stain of original sin, when the course of her earthly life was finished, was taken up body and soul into heavenly glory, and exalted by the Lord as Queen over all things, so that she might be the more fully conformed to her Son, the Lord of lords and conqueror of sin and death.” </a:t>
            </a:r>
            <a:endParaRPr lang="en-US" b="0" dirty="0" smtClean="0"/>
          </a:p>
        </p:txBody>
      </p:sp>
      <p:sp>
        <p:nvSpPr>
          <p:cNvPr id="4" name="Slide Number Placeholder 3"/>
          <p:cNvSpPr>
            <a:spLocks noGrp="1"/>
          </p:cNvSpPr>
          <p:nvPr>
            <p:ph type="sldNum" sz="quarter" idx="10"/>
          </p:nvPr>
        </p:nvSpPr>
        <p:spPr/>
        <p:txBody>
          <a:bodyPr/>
          <a:lstStyle/>
          <a:p>
            <a:fld id="{C34CA0F7-CFDF-41BE-8D54-A86AC7FEC8BF}" type="slidenum">
              <a:rPr lang="en-US" smtClean="0"/>
              <a:t>18</a:t>
            </a:fld>
            <a:endParaRPr lang="en-US"/>
          </a:p>
        </p:txBody>
      </p:sp>
    </p:spTree>
    <p:extLst>
      <p:ext uri="{BB962C8B-B14F-4D97-AF65-F5344CB8AC3E}">
        <p14:creationId xmlns:p14="http://schemas.microsoft.com/office/powerpoint/2010/main" val="3672600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course as in many other passages, the full context must be appreciated to understand the message.  Call her “Queen of Heaven” or call her a “God” it is the falseness of the worship that is offending to God, not the title.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19</a:t>
            </a:fld>
            <a:endParaRPr lang="en-US"/>
          </a:p>
        </p:txBody>
      </p:sp>
    </p:spTree>
    <p:extLst>
      <p:ext uri="{BB962C8B-B14F-4D97-AF65-F5344CB8AC3E}">
        <p14:creationId xmlns:p14="http://schemas.microsoft.com/office/powerpoint/2010/main" val="235952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Catholics put a lot of emphasis on honoring</a:t>
            </a:r>
            <a:r>
              <a:rPr lang="en-US" baseline="0" dirty="0" smtClean="0"/>
              <a:t> </a:t>
            </a:r>
            <a:r>
              <a:rPr lang="en-US" dirty="0" smtClean="0"/>
              <a:t>Mary.</a:t>
            </a:r>
            <a:r>
              <a:rPr lang="en-US" baseline="0" dirty="0" smtClean="0"/>
              <a:t> </a:t>
            </a:r>
            <a:r>
              <a:rPr lang="en-US" dirty="0" smtClean="0"/>
              <a:t>While all Christians</a:t>
            </a:r>
            <a:r>
              <a:rPr lang="en-US" baseline="0" dirty="0" smtClean="0"/>
              <a:t> acknowledge her as the Mother of Jesus, many non Catholic Christians discount the emphasis that Catholics put on her and even deride Catholics for worshipping her as a deity.</a:t>
            </a:r>
          </a:p>
          <a:p>
            <a:endParaRPr lang="en-US" sz="1200" baseline="0" dirty="0" smtClean="0">
              <a:latin typeface="Trebuchet MS" panose="020B0603020202020204" pitchFamily="34" charset="0"/>
            </a:endParaRPr>
          </a:p>
          <a:p>
            <a:r>
              <a:rPr lang="en-US" sz="1200" baseline="0" dirty="0" smtClean="0">
                <a:latin typeface="Trebuchet MS" panose="020B0603020202020204" pitchFamily="34" charset="0"/>
              </a:rPr>
              <a:t>Last session we talked about Her perpetual virginity, and her immaculate conception.</a:t>
            </a:r>
            <a:endParaRPr lang="en-US" sz="1200" dirty="0" smtClean="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2</a:t>
            </a:fld>
            <a:endParaRPr lang="en-US"/>
          </a:p>
        </p:txBody>
      </p:sp>
    </p:spTree>
    <p:extLst>
      <p:ext uri="{BB962C8B-B14F-4D97-AF65-F5344CB8AC3E}">
        <p14:creationId xmlns:p14="http://schemas.microsoft.com/office/powerpoint/2010/main" val="2158328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his encyclical Ad </a:t>
            </a:r>
            <a:r>
              <a:rPr lang="en-US" sz="1200" kern="1200" dirty="0" err="1" smtClean="0">
                <a:solidFill>
                  <a:schemeClr val="tx1"/>
                </a:solidFill>
                <a:effectLst/>
                <a:latin typeface="+mn-lt"/>
                <a:ea typeface="+mn-ea"/>
                <a:cs typeface="+mn-cs"/>
              </a:rPr>
              <a:t>Caeli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Reginam</a:t>
            </a:r>
            <a:r>
              <a:rPr lang="en-US" sz="1200" kern="1200" dirty="0" smtClean="0">
                <a:solidFill>
                  <a:schemeClr val="tx1"/>
                </a:solidFill>
                <a:effectLst/>
                <a:latin typeface="+mn-lt"/>
                <a:ea typeface="+mn-ea"/>
                <a:cs typeface="+mn-cs"/>
              </a:rPr>
              <a:t> (1954), Pius XII taught, "Certainly, in the full and strict meaning of the term, only Jesus Christ, the God-Man, is King; but Mary, too, as Mother of the divine Christ, as His associate in the redemption, in His struggle with His enemies and His final victory over them, has a share, though in a limited and analogous way, in His royal dignity" (no. 39). Pope Pius XII makes clear that royal dignity belongs "in the full and strict" sense to Jesus Christ alone. At the same time, Mary possesses a certain royal dignity by association with Christ in his Incarnation, Redemption and victory over evil.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Vatican II also affirmed Mary’s </a:t>
            </a:r>
            <a:r>
              <a:rPr lang="en-US" sz="1200" kern="1200" dirty="0" err="1" smtClean="0">
                <a:solidFill>
                  <a:schemeClr val="tx1"/>
                </a:solidFill>
                <a:effectLst/>
                <a:latin typeface="+mn-lt"/>
                <a:ea typeface="+mn-ea"/>
                <a:cs typeface="+mn-cs"/>
              </a:rPr>
              <a:t>Queenship</a:t>
            </a:r>
            <a:r>
              <a:rPr lang="en-US" sz="1200" kern="1200" dirty="0" smtClean="0">
                <a:solidFill>
                  <a:schemeClr val="tx1"/>
                </a:solidFill>
                <a:effectLst/>
                <a:latin typeface="+mn-lt"/>
                <a:ea typeface="+mn-ea"/>
                <a:cs typeface="+mn-cs"/>
              </a:rPr>
              <a:t>: "She was exalted by the Lord as Queen of all in order that she might be more thoroughly conformed to her Son, the Lord of Lords and the conqueror of sin and death" (Lumen </a:t>
            </a:r>
            <a:r>
              <a:rPr lang="en-US" sz="1200" kern="1200" dirty="0" err="1" smtClean="0">
                <a:solidFill>
                  <a:schemeClr val="tx1"/>
                </a:solidFill>
                <a:effectLst/>
                <a:latin typeface="+mn-lt"/>
                <a:ea typeface="+mn-ea"/>
                <a:cs typeface="+mn-cs"/>
              </a:rPr>
              <a:t>Gentium</a:t>
            </a:r>
            <a:r>
              <a:rPr lang="en-US" sz="1200" kern="1200" dirty="0" smtClean="0">
                <a:solidFill>
                  <a:schemeClr val="tx1"/>
                </a:solidFill>
                <a:effectLst/>
                <a:latin typeface="+mn-lt"/>
                <a:ea typeface="+mn-ea"/>
                <a:cs typeface="+mn-cs"/>
              </a:rPr>
              <a:t> 59; cf. Catechism of the Catholic Church, no. 966).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Mary’ </a:t>
            </a:r>
            <a:r>
              <a:rPr lang="en-US" sz="1200" kern="1200" dirty="0" err="1" smtClean="0">
                <a:solidFill>
                  <a:schemeClr val="tx1"/>
                </a:solidFill>
                <a:effectLst/>
                <a:latin typeface="+mn-lt"/>
                <a:ea typeface="+mn-ea"/>
                <a:cs typeface="+mn-cs"/>
              </a:rPr>
              <a:t>Queenship</a:t>
            </a:r>
            <a:r>
              <a:rPr lang="en-US" sz="1200" kern="1200" dirty="0" smtClean="0">
                <a:solidFill>
                  <a:schemeClr val="tx1"/>
                </a:solidFill>
                <a:effectLst/>
                <a:latin typeface="+mn-lt"/>
                <a:ea typeface="+mn-ea"/>
                <a:cs typeface="+mn-cs"/>
              </a:rPr>
              <a:t> is based on a number of elements. First, Mary's maternal relationship to Jesus, the King of Kings. Second, the Blessed Virgin's association with Jesus' work of redemption. Third, the royal dignity possessed by all members of the Church, including Mary, which is fully realized in heaven. This last element is, in a sense, an extension of Mary's association with Jesus, only under the aspect of her relation to the Church. Scriptural explanations of these points can help Protestants recognize Mary's royal dignity. “</a:t>
            </a:r>
          </a:p>
          <a:p>
            <a:r>
              <a:rPr lang="en-US" sz="1200" kern="1200" dirty="0" smtClean="0">
                <a:solidFill>
                  <a:schemeClr val="tx1"/>
                </a:solidFill>
                <a:effectLst/>
                <a:latin typeface="+mn-lt"/>
                <a:ea typeface="+mn-ea"/>
                <a:cs typeface="+mn-cs"/>
              </a:rPr>
              <a:t>From CatholicCulture.org, “Queen of Heaven: Pagan Divinity or Royal Mother of the Messiah?” by mark </a:t>
            </a:r>
            <a:r>
              <a:rPr lang="en-US" sz="1200" kern="1200" dirty="0" err="1" smtClean="0">
                <a:solidFill>
                  <a:schemeClr val="tx1"/>
                </a:solidFill>
                <a:effectLst/>
                <a:latin typeface="+mn-lt"/>
                <a:ea typeface="+mn-ea"/>
                <a:cs typeface="+mn-cs"/>
              </a:rPr>
              <a:t>Brumley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20</a:t>
            </a:fld>
            <a:endParaRPr lang="en-US"/>
          </a:p>
        </p:txBody>
      </p:sp>
    </p:spTree>
    <p:extLst>
      <p:ext uri="{BB962C8B-B14F-4D97-AF65-F5344CB8AC3E}">
        <p14:creationId xmlns:p14="http://schemas.microsoft.com/office/powerpoint/2010/main" val="2483827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baseline="30000" dirty="0" smtClean="0"/>
              <a:t>1</a:t>
            </a:r>
            <a:r>
              <a:rPr lang="en-US" sz="1200" i="1" dirty="0" smtClean="0"/>
              <a:t> A great sign appeared in the sky, a woman clothed with the sun, with the moon under her feet, and on her head a crown of twelve stars.</a:t>
            </a:r>
          </a:p>
          <a:p>
            <a:r>
              <a:rPr lang="en-US" sz="1100" b="1" dirty="0" smtClean="0">
                <a:solidFill>
                  <a:schemeClr val="accent4"/>
                </a:solidFill>
              </a:rPr>
              <a:t>Revelation 12:1</a:t>
            </a:r>
          </a:p>
          <a:p>
            <a:endParaRPr lang="en-US" sz="1200" dirty="0" smtClean="0"/>
          </a:p>
          <a:p>
            <a:r>
              <a:rPr lang="en-US" sz="1200" dirty="0" smtClean="0"/>
              <a:t>A woman in heaven with a crown on her head.  </a:t>
            </a:r>
            <a:r>
              <a:rPr lang="en-US" sz="1200" b="1" dirty="0" smtClean="0"/>
              <a:t>Surely, this is the Queen of Heaven.</a:t>
            </a:r>
            <a:endParaRPr lang="en-US" sz="1200" b="1" dirty="0"/>
          </a:p>
        </p:txBody>
      </p:sp>
      <p:sp>
        <p:nvSpPr>
          <p:cNvPr id="4" name="Slide Number Placeholder 3"/>
          <p:cNvSpPr>
            <a:spLocks noGrp="1"/>
          </p:cNvSpPr>
          <p:nvPr>
            <p:ph type="sldNum" sz="quarter" idx="10"/>
          </p:nvPr>
        </p:nvSpPr>
        <p:spPr/>
        <p:txBody>
          <a:bodyPr/>
          <a:lstStyle/>
          <a:p>
            <a:fld id="{C34CA0F7-CFDF-41BE-8D54-A86AC7FEC8BF}" type="slidenum">
              <a:rPr lang="en-US" smtClean="0"/>
              <a:t>21</a:t>
            </a:fld>
            <a:endParaRPr lang="en-US"/>
          </a:p>
        </p:txBody>
      </p:sp>
    </p:spTree>
    <p:extLst>
      <p:ext uri="{BB962C8B-B14F-4D97-AF65-F5344CB8AC3E}">
        <p14:creationId xmlns:p14="http://schemas.microsoft.com/office/powerpoint/2010/main" val="116202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else could this child be other than Jesus Christ? Destined to rule over the earth with an iron rod, and caught up to God and His throne!</a:t>
            </a:r>
          </a:p>
        </p:txBody>
      </p:sp>
      <p:sp>
        <p:nvSpPr>
          <p:cNvPr id="4" name="Slide Number Placeholder 3"/>
          <p:cNvSpPr>
            <a:spLocks noGrp="1"/>
          </p:cNvSpPr>
          <p:nvPr>
            <p:ph type="sldNum" sz="quarter" idx="10"/>
          </p:nvPr>
        </p:nvSpPr>
        <p:spPr/>
        <p:txBody>
          <a:bodyPr/>
          <a:lstStyle/>
          <a:p>
            <a:fld id="{C34CA0F7-CFDF-41BE-8D54-A86AC7FEC8BF}" type="slidenum">
              <a:rPr lang="en-US" smtClean="0"/>
              <a:t>22</a:t>
            </a:fld>
            <a:endParaRPr lang="en-US"/>
          </a:p>
        </p:txBody>
      </p:sp>
    </p:spTree>
    <p:extLst>
      <p:ext uri="{BB962C8B-B14F-4D97-AF65-F5344CB8AC3E}">
        <p14:creationId xmlns:p14="http://schemas.microsoft.com/office/powerpoint/2010/main" val="16367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else could this child be other than Jesus Christ? Destined to rule over the earth with an iron rod, and caught up to God and His </a:t>
            </a:r>
            <a:r>
              <a:rPr lang="en-US" sz="1200" kern="1200" smtClean="0">
                <a:solidFill>
                  <a:schemeClr val="tx1"/>
                </a:solidFill>
                <a:effectLst/>
                <a:latin typeface="+mn-lt"/>
                <a:ea typeface="+mn-ea"/>
                <a:cs typeface="+mn-cs"/>
              </a:rPr>
              <a:t>throne!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23</a:t>
            </a:fld>
            <a:endParaRPr lang="en-US"/>
          </a:p>
        </p:txBody>
      </p:sp>
    </p:spTree>
    <p:extLst>
      <p:ext uri="{BB962C8B-B14F-4D97-AF65-F5344CB8AC3E}">
        <p14:creationId xmlns:p14="http://schemas.microsoft.com/office/powerpoint/2010/main" val="174532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else could this child be other than Jesus Christ? Destined to rule over the earth with an iron rod, and caught up to God and His </a:t>
            </a:r>
            <a:r>
              <a:rPr lang="en-US" sz="1200" kern="1200" smtClean="0">
                <a:solidFill>
                  <a:schemeClr val="tx1"/>
                </a:solidFill>
                <a:effectLst/>
                <a:latin typeface="+mn-lt"/>
                <a:ea typeface="+mn-ea"/>
                <a:cs typeface="+mn-cs"/>
              </a:rPr>
              <a:t>throne!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24</a:t>
            </a:fld>
            <a:endParaRPr lang="en-US"/>
          </a:p>
        </p:txBody>
      </p:sp>
    </p:spTree>
    <p:extLst>
      <p:ext uri="{BB962C8B-B14F-4D97-AF65-F5344CB8AC3E}">
        <p14:creationId xmlns:p14="http://schemas.microsoft.com/office/powerpoint/2010/main" val="459997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else could this child be other than Jesus Christ? Destined to rule over the earth with an iron rod, and caught up to God and His </a:t>
            </a:r>
            <a:r>
              <a:rPr lang="en-US" sz="1200" kern="1200" smtClean="0">
                <a:solidFill>
                  <a:schemeClr val="tx1"/>
                </a:solidFill>
                <a:effectLst/>
                <a:latin typeface="+mn-lt"/>
                <a:ea typeface="+mn-ea"/>
                <a:cs typeface="+mn-cs"/>
              </a:rPr>
              <a:t>throne!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25</a:t>
            </a:fld>
            <a:endParaRPr lang="en-US"/>
          </a:p>
        </p:txBody>
      </p:sp>
    </p:spTree>
    <p:extLst>
      <p:ext uri="{BB962C8B-B14F-4D97-AF65-F5344CB8AC3E}">
        <p14:creationId xmlns:p14="http://schemas.microsoft.com/office/powerpoint/2010/main" val="116339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else could this child be other than Jesus Christ? Destined to rule over the earth with an iron rod, and caught up to God and His </a:t>
            </a:r>
            <a:r>
              <a:rPr lang="en-US" sz="1200" kern="1200" smtClean="0">
                <a:solidFill>
                  <a:schemeClr val="tx1"/>
                </a:solidFill>
                <a:effectLst/>
                <a:latin typeface="+mn-lt"/>
                <a:ea typeface="+mn-ea"/>
                <a:cs typeface="+mn-cs"/>
              </a:rPr>
              <a:t>throne!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26</a:t>
            </a:fld>
            <a:endParaRPr lang="en-US"/>
          </a:p>
        </p:txBody>
      </p:sp>
    </p:spTree>
    <p:extLst>
      <p:ext uri="{BB962C8B-B14F-4D97-AF65-F5344CB8AC3E}">
        <p14:creationId xmlns:p14="http://schemas.microsoft.com/office/powerpoint/2010/main" val="169729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we’ll cover her roll as the </a:t>
            </a:r>
            <a:r>
              <a:rPr lang="en-US" b="1" dirty="0" smtClean="0"/>
              <a:t>Ark of the New Covenant</a:t>
            </a:r>
            <a:r>
              <a:rPr lang="en-US" dirty="0" smtClean="0"/>
              <a:t>, her </a:t>
            </a:r>
            <a:r>
              <a:rPr lang="en-US" b="1" dirty="0" smtClean="0"/>
              <a:t>assumption into heaven </a:t>
            </a:r>
            <a:r>
              <a:rPr lang="en-US" dirty="0" smtClean="0"/>
              <a:t>and finally her eternal place of honor as </a:t>
            </a:r>
            <a:r>
              <a:rPr lang="en-US" b="1" dirty="0" smtClean="0"/>
              <a:t>Queen</a:t>
            </a:r>
            <a:r>
              <a:rPr lang="en-US" b="1" baseline="0" dirty="0" smtClean="0"/>
              <a:t> of Heaven</a:t>
            </a:r>
            <a:r>
              <a:rPr lang="en-US" dirty="0" smtClean="0"/>
              <a:t>.</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a:t>
            </a:fld>
            <a:endParaRPr lang="en-US"/>
          </a:p>
        </p:txBody>
      </p:sp>
    </p:spTree>
    <p:extLst>
      <p:ext uri="{BB962C8B-B14F-4D97-AF65-F5344CB8AC3E}">
        <p14:creationId xmlns:p14="http://schemas.microsoft.com/office/powerpoint/2010/main" val="327525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her relationship to the Ark</a:t>
            </a:r>
            <a:r>
              <a:rPr lang="en-US" baseline="0" dirty="0" smtClean="0"/>
              <a:t> of the Covenant?</a:t>
            </a:r>
          </a:p>
          <a:p>
            <a:endParaRPr lang="en-US" sz="1200" dirty="0" smtClean="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4</a:t>
            </a:fld>
            <a:endParaRPr lang="en-US"/>
          </a:p>
        </p:txBody>
      </p:sp>
    </p:spTree>
    <p:extLst>
      <p:ext uri="{BB962C8B-B14F-4D97-AF65-F5344CB8AC3E}">
        <p14:creationId xmlns:p14="http://schemas.microsoft.com/office/powerpoint/2010/main" val="45583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through</a:t>
            </a:r>
            <a:r>
              <a:rPr lang="en-US" baseline="0" dirty="0" smtClean="0"/>
              <a:t> her virginity and immaculate conception simply makes sense to be the Ark of the New Covenant.</a:t>
            </a:r>
            <a:endParaRPr lang="en-US" sz="1200" dirty="0" smtClean="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5</a:t>
            </a:fld>
            <a:endParaRPr lang="en-US"/>
          </a:p>
        </p:txBody>
      </p:sp>
    </p:spTree>
    <p:extLst>
      <p:ext uri="{BB962C8B-B14F-4D97-AF65-F5344CB8AC3E}">
        <p14:creationId xmlns:p14="http://schemas.microsoft.com/office/powerpoint/2010/main" val="388158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Mary,</a:t>
            </a:r>
            <a:r>
              <a:rPr lang="en-US" sz="1200" kern="1200" baseline="0" dirty="0" smtClean="0">
                <a:solidFill>
                  <a:schemeClr val="tx1"/>
                </a:solidFill>
                <a:effectLst/>
                <a:latin typeface="+mn-lt"/>
                <a:ea typeface="+mn-ea"/>
                <a:cs typeface="+mn-cs"/>
              </a:rPr>
              <a:t> the Ark of the New Covenant. </a:t>
            </a:r>
            <a:r>
              <a:rPr lang="en-US" sz="1200" kern="1200" dirty="0" smtClean="0">
                <a:solidFill>
                  <a:schemeClr val="tx1"/>
                </a:solidFill>
                <a:effectLst/>
                <a:latin typeface="+mn-lt"/>
                <a:ea typeface="+mn-ea"/>
                <a:cs typeface="+mn-cs"/>
              </a:rPr>
              <a:t>This is the last verse</a:t>
            </a:r>
            <a:r>
              <a:rPr lang="en-US" sz="1200" kern="1200" baseline="0" dirty="0" smtClean="0">
                <a:solidFill>
                  <a:schemeClr val="tx1"/>
                </a:solidFill>
                <a:effectLst/>
                <a:latin typeface="+mn-lt"/>
                <a:ea typeface="+mn-ea"/>
                <a:cs typeface="+mn-cs"/>
              </a:rPr>
              <a:t> of Revelation 11 and the first verse of Revelation 12, but remember that when they were written there was no division of chapter and verse, just a continuous writing like a blog or an essay today. A continuous thought.</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6</a:t>
            </a:fld>
            <a:endParaRPr lang="en-US"/>
          </a:p>
        </p:txBody>
      </p:sp>
    </p:spTree>
    <p:extLst>
      <p:ext uri="{BB962C8B-B14F-4D97-AF65-F5344CB8AC3E}">
        <p14:creationId xmlns:p14="http://schemas.microsoft.com/office/powerpoint/2010/main" val="2362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Holy Spirit, or the Spirit of God is repeatedly referred to as a pillar of smoke or cloud, or as a cloud that overshadows to show Gods power.</a:t>
            </a:r>
          </a:p>
          <a:p>
            <a:r>
              <a:rPr lang="en-US" sz="1200" kern="1200" dirty="0" smtClean="0">
                <a:solidFill>
                  <a:schemeClr val="tx1"/>
                </a:solidFill>
                <a:effectLst/>
                <a:latin typeface="+mn-lt"/>
                <a:ea typeface="+mn-ea"/>
                <a:cs typeface="+mn-cs"/>
              </a:rPr>
              <a:t>In Exodus it </a:t>
            </a:r>
            <a:r>
              <a:rPr lang="en-US" sz="1200" b="1" kern="1200" dirty="0" smtClean="0">
                <a:solidFill>
                  <a:schemeClr val="tx1"/>
                </a:solidFill>
                <a:effectLst/>
                <a:latin typeface="+mn-lt"/>
                <a:ea typeface="+mn-ea"/>
                <a:cs typeface="+mn-cs"/>
              </a:rPr>
              <a:t>overshadows</a:t>
            </a:r>
            <a:r>
              <a:rPr lang="en-US" sz="1200" kern="1200" dirty="0" smtClean="0">
                <a:solidFill>
                  <a:schemeClr val="tx1"/>
                </a:solidFill>
                <a:effectLst/>
                <a:latin typeface="+mn-lt"/>
                <a:ea typeface="+mn-ea"/>
                <a:cs typeface="+mn-cs"/>
              </a:rPr>
              <a:t> the tent of meeting and the glory of the lord filled the tabernacle.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7</a:t>
            </a:fld>
            <a:endParaRPr lang="en-US"/>
          </a:p>
        </p:txBody>
      </p:sp>
    </p:spTree>
    <p:extLst>
      <p:ext uri="{BB962C8B-B14F-4D97-AF65-F5344CB8AC3E}">
        <p14:creationId xmlns:p14="http://schemas.microsoft.com/office/powerpoint/2010/main" val="211911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1 Kings 8:10-11 </a:t>
            </a:r>
            <a:r>
              <a:rPr lang="en-US" sz="1200" kern="1200" dirty="0" smtClean="0">
                <a:solidFill>
                  <a:schemeClr val="tx1"/>
                </a:solidFill>
                <a:effectLst/>
                <a:latin typeface="+mn-lt"/>
                <a:ea typeface="+mn-ea"/>
                <a:cs typeface="+mn-cs"/>
              </a:rPr>
              <a:t>it </a:t>
            </a:r>
            <a:r>
              <a:rPr lang="en-US" sz="1200" b="1" kern="1200" dirty="0" smtClean="0">
                <a:solidFill>
                  <a:schemeClr val="tx1"/>
                </a:solidFill>
                <a:effectLst/>
                <a:latin typeface="+mn-lt"/>
                <a:ea typeface="+mn-ea"/>
                <a:cs typeface="+mn-cs"/>
              </a:rPr>
              <a:t>overshadows</a:t>
            </a:r>
            <a:r>
              <a:rPr lang="en-US" sz="1200" kern="1200" dirty="0" smtClean="0">
                <a:solidFill>
                  <a:schemeClr val="tx1"/>
                </a:solidFill>
                <a:effectLst/>
                <a:latin typeface="+mn-lt"/>
                <a:ea typeface="+mn-ea"/>
                <a:cs typeface="+mn-cs"/>
              </a:rPr>
              <a:t> the house of the Lord. This passage is referring to the newly</a:t>
            </a:r>
            <a:r>
              <a:rPr lang="en-US" sz="1200" kern="1200" baseline="0" dirty="0" smtClean="0">
                <a:solidFill>
                  <a:schemeClr val="tx1"/>
                </a:solidFill>
                <a:effectLst/>
                <a:latin typeface="+mn-lt"/>
                <a:ea typeface="+mn-ea"/>
                <a:cs typeface="+mn-cs"/>
              </a:rPr>
              <a:t> completed temple that Solomon had built in Jerusalem.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8</a:t>
            </a:fld>
            <a:endParaRPr lang="en-US"/>
          </a:p>
        </p:txBody>
      </p:sp>
    </p:spTree>
    <p:extLst>
      <p:ext uri="{BB962C8B-B14F-4D97-AF65-F5344CB8AC3E}">
        <p14:creationId xmlns:p14="http://schemas.microsoft.com/office/powerpoint/2010/main" val="307379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Trebuchet MS" panose="020B0603020202020204" pitchFamily="34" charset="0"/>
              </a:rPr>
              <a:t>And the ang</a:t>
            </a:r>
            <a:r>
              <a:rPr lang="en-US" sz="1200" i="1" dirty="0" smtClean="0">
                <a:solidFill>
                  <a:schemeClr val="bg1">
                    <a:lumMod val="65000"/>
                    <a:lumOff val="35000"/>
                  </a:schemeClr>
                </a:solidFill>
                <a:latin typeface="Trebuchet MS" panose="020B0603020202020204" pitchFamily="34" charset="0"/>
              </a:rPr>
              <a:t>el said to her in </a:t>
            </a:r>
            <a:r>
              <a:rPr lang="en-US" sz="1200" i="1" dirty="0" smtClean="0">
                <a:latin typeface="Trebuchet MS" panose="020B0603020202020204" pitchFamily="34" charset="0"/>
              </a:rPr>
              <a:t>reply, “The Holy </a:t>
            </a:r>
            <a:r>
              <a:rPr lang="en-US" sz="1200" i="1" dirty="0" smtClean="0">
                <a:solidFill>
                  <a:schemeClr val="bg1">
                    <a:lumMod val="65000"/>
                    <a:lumOff val="35000"/>
                  </a:schemeClr>
                </a:solidFill>
                <a:latin typeface="Trebuchet MS" panose="020B0603020202020204" pitchFamily="34" charset="0"/>
              </a:rPr>
              <a:t>Spirit will come </a:t>
            </a:r>
            <a:r>
              <a:rPr lang="en-US" sz="1200" i="1" dirty="0" smtClean="0">
                <a:latin typeface="Trebuchet MS" panose="020B0603020202020204" pitchFamily="34" charset="0"/>
              </a:rPr>
              <a:t>upon you, and the </a:t>
            </a:r>
            <a:r>
              <a:rPr lang="en-US" sz="1200" i="1" dirty="0" smtClean="0">
                <a:solidFill>
                  <a:schemeClr val="bg1">
                    <a:lumMod val="65000"/>
                    <a:lumOff val="35000"/>
                  </a:schemeClr>
                </a:solidFill>
                <a:latin typeface="Trebuchet MS" panose="020B0603020202020204" pitchFamily="34" charset="0"/>
              </a:rPr>
              <a:t>power of the </a:t>
            </a:r>
            <a:r>
              <a:rPr lang="en-US" sz="1200" i="1" dirty="0" smtClean="0">
                <a:latin typeface="Trebuchet MS" panose="020B0603020202020204" pitchFamily="34" charset="0"/>
              </a:rPr>
              <a:t>Most High will </a:t>
            </a:r>
            <a:r>
              <a:rPr lang="en-US" sz="1200" b="1" i="1" dirty="0" smtClean="0">
                <a:solidFill>
                  <a:schemeClr val="accent4"/>
                </a:solidFill>
                <a:latin typeface="Trebuchet MS" panose="020B0603020202020204" pitchFamily="34" charset="0"/>
              </a:rPr>
              <a:t>oversha</a:t>
            </a:r>
            <a:r>
              <a:rPr lang="en-US" sz="1200" b="1" i="1" dirty="0" smtClean="0">
                <a:solidFill>
                  <a:schemeClr val="accent4">
                    <a:lumMod val="50000"/>
                  </a:schemeClr>
                </a:solidFill>
                <a:latin typeface="Trebuchet MS" panose="020B0603020202020204" pitchFamily="34" charset="0"/>
              </a:rPr>
              <a:t>dow</a:t>
            </a:r>
            <a:r>
              <a:rPr lang="en-US" sz="1200" i="1" dirty="0" smtClean="0">
                <a:latin typeface="Trebuchet MS" panose="020B0603020202020204" pitchFamily="34" charset="0"/>
              </a:rPr>
              <a:t> </a:t>
            </a:r>
            <a:r>
              <a:rPr lang="en-US" sz="1200" i="1" dirty="0" smtClean="0">
                <a:solidFill>
                  <a:schemeClr val="bg1">
                    <a:lumMod val="65000"/>
                    <a:lumOff val="35000"/>
                  </a:schemeClr>
                </a:solidFill>
                <a:latin typeface="Trebuchet MS" panose="020B0603020202020204" pitchFamily="34" charset="0"/>
              </a:rPr>
              <a:t>you.</a:t>
            </a:r>
            <a:r>
              <a:rPr lang="en-US" sz="1200" i="1" dirty="0" smtClean="0">
                <a:latin typeface="Trebuchet MS" panose="020B0603020202020204" pitchFamily="34" charset="0"/>
              </a:rPr>
              <a:t> </a:t>
            </a:r>
            <a:r>
              <a:rPr lang="en-US" sz="1200" b="1" i="1" dirty="0" smtClean="0">
                <a:latin typeface="Trebuchet MS" panose="020B0603020202020204" pitchFamily="34" charset="0"/>
              </a:rPr>
              <a:t>Therefore</a:t>
            </a:r>
            <a:r>
              <a:rPr lang="en-US" sz="1200" i="1" dirty="0" smtClean="0">
                <a:latin typeface="Trebuchet MS" panose="020B0603020202020204" pitchFamily="34" charset="0"/>
              </a:rPr>
              <a:t> the child to be born will be called holy, </a:t>
            </a:r>
            <a:r>
              <a:rPr lang="en-US" sz="1200" i="1" dirty="0" smtClean="0">
                <a:solidFill>
                  <a:schemeClr val="accent4"/>
                </a:solidFill>
                <a:latin typeface="Trebuchet MS" panose="020B0603020202020204" pitchFamily="34" charset="0"/>
              </a:rPr>
              <a:t>the Son of God</a:t>
            </a:r>
            <a:r>
              <a:rPr lang="en-US" sz="1200" i="1" dirty="0" smtClean="0">
                <a:latin typeface="Trebuchet MS" panose="020B0603020202020204" pitchFamily="34" charset="0"/>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9</a:t>
            </a:fld>
            <a:endParaRPr lang="en-US"/>
          </a:p>
        </p:txBody>
      </p:sp>
    </p:spTree>
    <p:extLst>
      <p:ext uri="{BB962C8B-B14F-4D97-AF65-F5344CB8AC3E}">
        <p14:creationId xmlns:p14="http://schemas.microsoft.com/office/powerpoint/2010/main" val="4249857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4283" cy="472712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0652832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B58F-E600-47BB-8560-07CBD81FB3F0}"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42702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B58F-E600-47BB-8560-07CBD81FB3F0}"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40110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B58F-E600-47BB-8560-07CBD81FB3F0}"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97229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B58F-E600-47BB-8560-07CBD81FB3F0}"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122487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CB58F-E600-47BB-8560-07CBD81FB3F0}"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347701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CB58F-E600-47BB-8560-07CBD81FB3F0}"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313839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ACB58F-E600-47BB-8560-07CBD81FB3F0}"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229392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CB58F-E600-47BB-8560-07CBD81FB3F0}"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121737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B58F-E600-47BB-8560-07CBD81FB3F0}"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398501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B58F-E600-47BB-8560-07CBD81FB3F0}"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245900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CB58F-E600-47BB-8560-07CBD81FB3F0}" type="datetimeFigureOut">
              <a:rPr lang="en-US" smtClean="0"/>
              <a:t>3/30/2015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7EA68-704C-4921-B796-E8A6385589E6}" type="slidenum">
              <a:rPr lang="en-US" smtClean="0"/>
              <a:t>‹#›</a:t>
            </a:fld>
            <a:endParaRPr lang="en-US"/>
          </a:p>
        </p:txBody>
      </p:sp>
    </p:spTree>
    <p:extLst>
      <p:ext uri="{BB962C8B-B14F-4D97-AF65-F5344CB8AC3E}">
        <p14:creationId xmlns:p14="http://schemas.microsoft.com/office/powerpoint/2010/main" val="363261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510" y="2043403"/>
            <a:ext cx="9144000" cy="1466559"/>
          </a:xfrm>
        </p:spPr>
        <p:txBody>
          <a:bodyPr>
            <a:normAutofit/>
          </a:bodyPr>
          <a:lstStyle/>
          <a:p>
            <a:pPr algn="l"/>
            <a:r>
              <a:rPr lang="en-US" dirty="0" smtClean="0">
                <a:solidFill>
                  <a:schemeClr val="accent4"/>
                </a:solidFill>
                <a:effectLst/>
                <a:latin typeface="Trajan Pro" panose="02020502050506020301" pitchFamily="18" charset="0"/>
              </a:rPr>
              <a:t>Apologetics…</a:t>
            </a:r>
            <a:br>
              <a:rPr lang="en-US" dirty="0" smtClean="0">
                <a:solidFill>
                  <a:schemeClr val="accent4"/>
                </a:solidFill>
                <a:effectLst/>
                <a:latin typeface="Trajan Pro" panose="02020502050506020301" pitchFamily="18" charset="0"/>
              </a:rPr>
            </a:br>
            <a:r>
              <a:rPr lang="en-US" sz="3600" dirty="0" smtClean="0">
                <a:solidFill>
                  <a:schemeClr val="accent4"/>
                </a:solidFill>
                <a:effectLst/>
                <a:latin typeface="Trajan Pro" panose="02020502050506020301" pitchFamily="18" charset="0"/>
              </a:rPr>
              <a:t>Defending </a:t>
            </a:r>
            <a:r>
              <a:rPr lang="en-US" sz="3600" dirty="0">
                <a:solidFill>
                  <a:schemeClr val="accent4"/>
                </a:solidFill>
                <a:effectLst/>
                <a:latin typeface="Trajan Pro" panose="02020502050506020301" pitchFamily="18" charset="0"/>
              </a:rPr>
              <a:t>the </a:t>
            </a:r>
            <a:r>
              <a:rPr lang="en-US" sz="3600" dirty="0" smtClean="0">
                <a:solidFill>
                  <a:schemeClr val="accent4"/>
                </a:solidFill>
                <a:effectLst/>
                <a:latin typeface="Trajan Pro" panose="02020502050506020301" pitchFamily="18" charset="0"/>
              </a:rPr>
              <a:t>Faith</a:t>
            </a:r>
            <a:endParaRPr lang="en-US" dirty="0">
              <a:solidFill>
                <a:schemeClr val="accent4"/>
              </a:solidFill>
              <a:effectLst/>
              <a:latin typeface="Trajan Pro" panose="02020502050506020301" pitchFamily="18" charset="0"/>
            </a:endParaRPr>
          </a:p>
        </p:txBody>
      </p:sp>
      <p:sp>
        <p:nvSpPr>
          <p:cNvPr id="3" name="Subtitle 2"/>
          <p:cNvSpPr>
            <a:spLocks noGrp="1"/>
          </p:cNvSpPr>
          <p:nvPr>
            <p:ph type="subTitle" idx="1"/>
          </p:nvPr>
        </p:nvSpPr>
        <p:spPr>
          <a:xfrm>
            <a:off x="2026510" y="3602038"/>
            <a:ext cx="9144000" cy="1655762"/>
          </a:xfrm>
        </p:spPr>
        <p:txBody>
          <a:bodyPr/>
          <a:lstStyle/>
          <a:p>
            <a:pPr algn="l"/>
            <a:r>
              <a:rPr lang="en-US" dirty="0" smtClean="0">
                <a:effectLst/>
                <a:latin typeface="Trajan Pro" panose="02020502050506020301" pitchFamily="18" charset="0"/>
              </a:rPr>
              <a:t>Scripture in Support of Our Catholic Beliefs</a:t>
            </a:r>
          </a:p>
          <a:p>
            <a:pPr algn="l"/>
            <a:endParaRPr lang="en-US" dirty="0" smtClean="0">
              <a:latin typeface="Trajan Pro" panose="02020502050506020301" pitchFamily="18" charset="0"/>
            </a:endParaRPr>
          </a:p>
          <a:p>
            <a:pPr algn="l"/>
            <a:r>
              <a:rPr lang="en-US" dirty="0" smtClean="0">
                <a:latin typeface="Trajan Pro" panose="02020502050506020301" pitchFamily="18" charset="0"/>
              </a:rPr>
              <a:t>Lesson 4 – Mary,  </a:t>
            </a:r>
            <a:r>
              <a:rPr lang="en-US" sz="1800" dirty="0" smtClean="0">
                <a:latin typeface="Trajan Pro" panose="02020502050506020301" pitchFamily="18" charset="0"/>
              </a:rPr>
              <a:t>or</a:t>
            </a:r>
            <a:r>
              <a:rPr lang="en-US" dirty="0" smtClean="0">
                <a:latin typeface="Trajan Pro" panose="02020502050506020301" pitchFamily="18" charset="0"/>
              </a:rPr>
              <a:t> Where is That in the Bible?</a:t>
            </a:r>
            <a:endParaRPr lang="en-US" dirty="0">
              <a:effectLst/>
              <a:latin typeface="Trajan Pro" panose="02020502050506020301" pitchFamily="18" charset="0"/>
            </a:endParaRPr>
          </a:p>
        </p:txBody>
      </p:sp>
    </p:spTree>
    <p:extLst>
      <p:ext uri="{BB962C8B-B14F-4D97-AF65-F5344CB8AC3E}">
        <p14:creationId xmlns:p14="http://schemas.microsoft.com/office/powerpoint/2010/main" val="74462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schemeClr val="accent4"/>
                </a:solidFill>
                <a:latin typeface="Trajan Pro" panose="02020502050506020301" pitchFamily="18" charset="0"/>
              </a:rPr>
              <a:t>Mary as Ark of the New Covenant</a:t>
            </a:r>
            <a:endParaRPr lang="en-US" b="1" dirty="0">
              <a:solidFill>
                <a:schemeClr val="accent4"/>
              </a:solidFill>
              <a:latin typeface="Trajan Pro" panose="02020502050506020301"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4100478"/>
              </p:ext>
            </p:extLst>
          </p:nvPr>
        </p:nvGraphicFramePr>
        <p:xfrm>
          <a:off x="2759674" y="1085633"/>
          <a:ext cx="8128000" cy="5394960"/>
        </p:xfrm>
        <a:graphic>
          <a:graphicData uri="http://schemas.openxmlformats.org/drawingml/2006/table">
            <a:tbl>
              <a:tblPr firstRow="1" bandRow="1">
                <a:tableStyleId>{5940675A-B579-460E-94D1-54222C63F5DA}</a:tableStyleId>
              </a:tblPr>
              <a:tblGrid>
                <a:gridCol w="4064000"/>
                <a:gridCol w="4064000"/>
              </a:tblGrid>
              <a:tr h="0">
                <a:tc>
                  <a:txBody>
                    <a:bodyPr/>
                    <a:lstStyle/>
                    <a:p>
                      <a:r>
                        <a:rPr lang="en-US" sz="1800" b="1" u="none" kern="1200" dirty="0" smtClean="0">
                          <a:solidFill>
                            <a:schemeClr val="accent4"/>
                          </a:solidFill>
                          <a:effectLst/>
                          <a:latin typeface="+mn-lt"/>
                          <a:ea typeface="+mn-ea"/>
                          <a:cs typeface="+mn-cs"/>
                        </a:rPr>
                        <a:t>2 Samuel 6</a:t>
                      </a:r>
                      <a:endParaRPr lang="en-US" u="none" dirty="0">
                        <a:solidFill>
                          <a:schemeClr val="accent4"/>
                        </a:solidFill>
                      </a:endParaRPr>
                    </a:p>
                  </a:txBody>
                  <a:tcPr/>
                </a:tc>
                <a:tc>
                  <a:txBody>
                    <a:bodyPr/>
                    <a:lstStyle/>
                    <a:p>
                      <a:r>
                        <a:rPr lang="en-US" sz="1800" b="1" u="none" kern="1200" dirty="0" smtClean="0">
                          <a:solidFill>
                            <a:schemeClr val="accent4"/>
                          </a:solidFill>
                          <a:effectLst/>
                          <a:latin typeface="+mn-lt"/>
                          <a:ea typeface="+mn-ea"/>
                          <a:cs typeface="+mn-cs"/>
                        </a:rPr>
                        <a:t>Luke 1</a:t>
                      </a:r>
                      <a:endParaRPr lang="en-US" u="none" dirty="0">
                        <a:solidFill>
                          <a:schemeClr val="accent4"/>
                        </a:solidFill>
                      </a:endParaRPr>
                    </a:p>
                  </a:txBody>
                  <a:tcPr/>
                </a:tc>
              </a:tr>
              <a:tr h="370840">
                <a:tc>
                  <a:txBody>
                    <a:bodyPr/>
                    <a:lstStyle/>
                    <a:p>
                      <a:r>
                        <a:rPr lang="en-US" sz="1600" i="1" u="none" kern="1200" baseline="30000" dirty="0" smtClean="0">
                          <a:solidFill>
                            <a:schemeClr val="tx1"/>
                          </a:solidFill>
                          <a:effectLst/>
                          <a:latin typeface="+mn-lt"/>
                          <a:ea typeface="+mn-ea"/>
                          <a:cs typeface="+mn-cs"/>
                        </a:rPr>
                        <a:t>2</a:t>
                      </a:r>
                      <a:r>
                        <a:rPr lang="en-US" sz="1600" i="1" u="none" kern="1200" dirty="0" smtClean="0">
                          <a:solidFill>
                            <a:schemeClr val="tx1"/>
                          </a:solidFill>
                          <a:effectLst/>
                          <a:latin typeface="+mn-lt"/>
                          <a:ea typeface="+mn-ea"/>
                          <a:cs typeface="+mn-cs"/>
                        </a:rPr>
                        <a:t> Then David and all the people who were with him </a:t>
                      </a:r>
                      <a:r>
                        <a:rPr lang="en-US" sz="1600" b="1" i="1" u="none" kern="1200" dirty="0" smtClean="0">
                          <a:solidFill>
                            <a:schemeClr val="tx1"/>
                          </a:solidFill>
                          <a:effectLst/>
                          <a:latin typeface="+mn-lt"/>
                          <a:ea typeface="+mn-ea"/>
                          <a:cs typeface="+mn-cs"/>
                        </a:rPr>
                        <a:t>set out</a:t>
                      </a:r>
                      <a:r>
                        <a:rPr lang="en-US" sz="1600" i="1" u="none" kern="1200" dirty="0" smtClean="0">
                          <a:solidFill>
                            <a:schemeClr val="tx1"/>
                          </a:solidFill>
                          <a:effectLst/>
                          <a:latin typeface="+mn-lt"/>
                          <a:ea typeface="+mn-ea"/>
                          <a:cs typeface="+mn-cs"/>
                        </a:rPr>
                        <a:t> for </a:t>
                      </a:r>
                      <a:r>
                        <a:rPr lang="en-US" sz="1600" i="1" u="none" kern="1200" dirty="0" err="1" smtClean="0">
                          <a:solidFill>
                            <a:schemeClr val="tx1"/>
                          </a:solidFill>
                          <a:effectLst/>
                          <a:latin typeface="+mn-lt"/>
                          <a:ea typeface="+mn-ea"/>
                          <a:cs typeface="+mn-cs"/>
                        </a:rPr>
                        <a:t>Baala</a:t>
                      </a:r>
                      <a:r>
                        <a:rPr lang="en-US" sz="1600" i="1" u="none" kern="1200" dirty="0" smtClean="0">
                          <a:solidFill>
                            <a:schemeClr val="tx1"/>
                          </a:solidFill>
                          <a:effectLst/>
                          <a:latin typeface="+mn-lt"/>
                          <a:ea typeface="+mn-ea"/>
                          <a:cs typeface="+mn-cs"/>
                        </a:rPr>
                        <a:t> [a town] of </a:t>
                      </a:r>
                      <a:r>
                        <a:rPr lang="en-US" sz="1600" b="1" i="1" u="none" kern="1200" dirty="0" smtClean="0">
                          <a:solidFill>
                            <a:schemeClr val="accent4"/>
                          </a:solidFill>
                          <a:effectLst/>
                          <a:latin typeface="+mn-lt"/>
                          <a:ea typeface="+mn-ea"/>
                          <a:cs typeface="+mn-cs"/>
                        </a:rPr>
                        <a:t>Judah</a:t>
                      </a:r>
                      <a:r>
                        <a:rPr lang="en-US" sz="1600" i="1" u="none" kern="1200" dirty="0" smtClean="0">
                          <a:solidFill>
                            <a:schemeClr val="tx1"/>
                          </a:solidFill>
                          <a:effectLst/>
                          <a:latin typeface="+mn-lt"/>
                          <a:ea typeface="+mn-ea"/>
                          <a:cs typeface="+mn-cs"/>
                        </a:rPr>
                        <a:t>…</a:t>
                      </a:r>
                      <a:endParaRPr lang="en-US" sz="1600" u="none" dirty="0"/>
                    </a:p>
                  </a:txBody>
                  <a:tcPr/>
                </a:tc>
                <a:tc>
                  <a:txBody>
                    <a:bodyPr/>
                    <a:lstStyle/>
                    <a:p>
                      <a:r>
                        <a:rPr lang="en-US" sz="1600" i="1" u="none" kern="1200" baseline="30000" dirty="0" smtClean="0">
                          <a:solidFill>
                            <a:schemeClr val="tx1"/>
                          </a:solidFill>
                          <a:effectLst/>
                          <a:latin typeface="+mn-lt"/>
                          <a:ea typeface="+mn-ea"/>
                          <a:cs typeface="+mn-cs"/>
                        </a:rPr>
                        <a:t>39</a:t>
                      </a:r>
                      <a:r>
                        <a:rPr lang="en-US" sz="1600" i="1" u="none" kern="1200" dirty="0" smtClean="0">
                          <a:solidFill>
                            <a:schemeClr val="tx1"/>
                          </a:solidFill>
                          <a:effectLst/>
                          <a:latin typeface="+mn-lt"/>
                          <a:ea typeface="+mn-ea"/>
                          <a:cs typeface="+mn-cs"/>
                        </a:rPr>
                        <a:t> During those days Mary </a:t>
                      </a:r>
                      <a:r>
                        <a:rPr lang="en-US" sz="1600" b="1" i="1" u="none" kern="1200" dirty="0" smtClean="0">
                          <a:solidFill>
                            <a:schemeClr val="tx1"/>
                          </a:solidFill>
                          <a:effectLst/>
                          <a:latin typeface="+mn-lt"/>
                          <a:ea typeface="+mn-ea"/>
                          <a:cs typeface="+mn-cs"/>
                        </a:rPr>
                        <a:t>set out</a:t>
                      </a:r>
                      <a:r>
                        <a:rPr lang="en-US" sz="1600" i="1" u="none" kern="1200" dirty="0" smtClean="0">
                          <a:solidFill>
                            <a:schemeClr val="tx1"/>
                          </a:solidFill>
                          <a:effectLst/>
                          <a:latin typeface="+mn-lt"/>
                          <a:ea typeface="+mn-ea"/>
                          <a:cs typeface="+mn-cs"/>
                        </a:rPr>
                        <a:t> and traveled to the hill country in haste to a town of </a:t>
                      </a:r>
                      <a:r>
                        <a:rPr lang="en-US" sz="1600" b="1" i="1" u="none" kern="1200" dirty="0" smtClean="0">
                          <a:solidFill>
                            <a:schemeClr val="accent4"/>
                          </a:solidFill>
                          <a:effectLst/>
                          <a:latin typeface="+mn-lt"/>
                          <a:ea typeface="+mn-ea"/>
                          <a:cs typeface="+mn-cs"/>
                        </a:rPr>
                        <a:t>Judah</a:t>
                      </a:r>
                      <a:r>
                        <a:rPr lang="en-US" sz="1600" i="1" u="none" kern="1200" dirty="0" smtClean="0">
                          <a:solidFill>
                            <a:schemeClr val="tx1"/>
                          </a:solidFill>
                          <a:effectLst/>
                          <a:latin typeface="+mn-lt"/>
                          <a:ea typeface="+mn-ea"/>
                          <a:cs typeface="+mn-cs"/>
                        </a:rPr>
                        <a:t>,</a:t>
                      </a:r>
                      <a:endParaRPr lang="en-US" sz="1600" u="none" dirty="0"/>
                    </a:p>
                  </a:txBody>
                  <a:tcPr/>
                </a:tc>
              </a:tr>
              <a:tr h="370840">
                <a:tc>
                  <a:txBody>
                    <a:bodyPr/>
                    <a:lstStyle/>
                    <a:p>
                      <a:r>
                        <a:rPr lang="en-US" sz="1600" i="1" u="none" kern="1200" baseline="30000" dirty="0" smtClean="0">
                          <a:solidFill>
                            <a:schemeClr val="tx1"/>
                          </a:solidFill>
                          <a:effectLst/>
                          <a:latin typeface="+mn-lt"/>
                          <a:ea typeface="+mn-ea"/>
                          <a:cs typeface="+mn-cs"/>
                        </a:rPr>
                        <a:t>9</a:t>
                      </a:r>
                      <a:r>
                        <a:rPr lang="en-US" sz="1600" i="1" u="none" kern="1200" dirty="0" smtClean="0">
                          <a:solidFill>
                            <a:schemeClr val="tx1"/>
                          </a:solidFill>
                          <a:effectLst/>
                          <a:latin typeface="+mn-lt"/>
                          <a:ea typeface="+mn-ea"/>
                          <a:cs typeface="+mn-cs"/>
                        </a:rPr>
                        <a:t> David became frightened of the LORD that day, and he said, </a:t>
                      </a:r>
                      <a:r>
                        <a:rPr lang="en-US" sz="1600" b="1" i="1" u="none" kern="1200" dirty="0" smtClean="0">
                          <a:solidFill>
                            <a:schemeClr val="accent4"/>
                          </a:solidFill>
                          <a:effectLst/>
                          <a:latin typeface="+mn-lt"/>
                          <a:ea typeface="+mn-ea"/>
                          <a:cs typeface="+mn-cs"/>
                        </a:rPr>
                        <a:t>“How can the ark of the LORD come to me?”</a:t>
                      </a:r>
                      <a:endParaRPr lang="en-US" sz="1600" u="none" dirty="0">
                        <a:solidFill>
                          <a:schemeClr val="accent4"/>
                        </a:solidFill>
                      </a:endParaRPr>
                    </a:p>
                  </a:txBody>
                  <a:tcPr/>
                </a:tc>
                <a:tc>
                  <a:txBody>
                    <a:bodyPr/>
                    <a:lstStyle/>
                    <a:p>
                      <a:r>
                        <a:rPr lang="en-US" sz="1600" i="1" u="none" kern="1200" baseline="30000" dirty="0" smtClean="0">
                          <a:solidFill>
                            <a:schemeClr val="tx1"/>
                          </a:solidFill>
                          <a:effectLst/>
                          <a:latin typeface="+mn-lt"/>
                          <a:ea typeface="+mn-ea"/>
                          <a:cs typeface="+mn-cs"/>
                        </a:rPr>
                        <a:t>43</a:t>
                      </a:r>
                      <a:r>
                        <a:rPr lang="en-US" sz="1600" i="1" u="none" kern="1200" dirty="0" smtClean="0">
                          <a:solidFill>
                            <a:schemeClr val="tx1"/>
                          </a:solidFill>
                          <a:effectLst/>
                          <a:latin typeface="+mn-lt"/>
                          <a:ea typeface="+mn-ea"/>
                          <a:cs typeface="+mn-cs"/>
                        </a:rPr>
                        <a:t> </a:t>
                      </a:r>
                      <a:r>
                        <a:rPr lang="en-US" sz="1600" b="1" i="1" u="none" kern="1200" dirty="0" smtClean="0">
                          <a:solidFill>
                            <a:schemeClr val="accent4"/>
                          </a:solidFill>
                          <a:effectLst/>
                          <a:latin typeface="+mn-lt"/>
                          <a:ea typeface="+mn-ea"/>
                          <a:cs typeface="+mn-cs"/>
                        </a:rPr>
                        <a:t>And how does this happen to me, that the mother of my Lord should come to me</a:t>
                      </a:r>
                      <a:r>
                        <a:rPr lang="en-US" sz="1600" i="1" u="none" kern="1200" dirty="0" smtClean="0">
                          <a:solidFill>
                            <a:schemeClr val="accent4"/>
                          </a:solidFill>
                          <a:effectLst/>
                          <a:latin typeface="+mn-lt"/>
                          <a:ea typeface="+mn-ea"/>
                          <a:cs typeface="+mn-cs"/>
                        </a:rPr>
                        <a:t>?</a:t>
                      </a:r>
                      <a:endParaRPr lang="en-US" sz="1600" u="none" dirty="0">
                        <a:solidFill>
                          <a:schemeClr val="accent4"/>
                        </a:solidFill>
                      </a:endParaRPr>
                    </a:p>
                  </a:txBody>
                  <a:tcPr/>
                </a:tc>
              </a:tr>
              <a:tr h="370840">
                <a:tc>
                  <a:txBody>
                    <a:bodyPr/>
                    <a:lstStyle/>
                    <a:p>
                      <a:r>
                        <a:rPr lang="en-US" sz="1600" i="1" kern="1200" baseline="30000" dirty="0" smtClean="0">
                          <a:solidFill>
                            <a:schemeClr val="tx1"/>
                          </a:solidFill>
                          <a:effectLst/>
                          <a:latin typeface="+mn-lt"/>
                          <a:ea typeface="+mn-ea"/>
                          <a:cs typeface="+mn-cs"/>
                        </a:rPr>
                        <a:t>10</a:t>
                      </a:r>
                      <a:r>
                        <a:rPr lang="en-US" sz="1600" i="1" kern="1200" dirty="0" smtClean="0">
                          <a:solidFill>
                            <a:schemeClr val="tx1"/>
                          </a:solidFill>
                          <a:effectLst/>
                          <a:latin typeface="+mn-lt"/>
                          <a:ea typeface="+mn-ea"/>
                          <a:cs typeface="+mn-cs"/>
                        </a:rPr>
                        <a:t> David </a:t>
                      </a:r>
                      <a:r>
                        <a:rPr lang="en-US" sz="1600" b="1" i="1" kern="1200" dirty="0" smtClean="0">
                          <a:solidFill>
                            <a:schemeClr val="accent4"/>
                          </a:solidFill>
                          <a:effectLst/>
                          <a:latin typeface="+mn-lt"/>
                          <a:ea typeface="+mn-ea"/>
                          <a:cs typeface="+mn-cs"/>
                        </a:rPr>
                        <a:t>took the ark to the house</a:t>
                      </a:r>
                      <a:r>
                        <a:rPr lang="en-US" sz="1600" i="1" kern="1200" dirty="0" smtClean="0">
                          <a:solidFill>
                            <a:schemeClr val="accent4"/>
                          </a:solidFill>
                          <a:effectLst/>
                          <a:latin typeface="+mn-lt"/>
                          <a:ea typeface="+mn-ea"/>
                          <a:cs typeface="+mn-cs"/>
                        </a:rPr>
                        <a:t> </a:t>
                      </a:r>
                      <a:r>
                        <a:rPr lang="en-US" sz="1600" i="1" kern="1200" dirty="0" smtClean="0">
                          <a:solidFill>
                            <a:schemeClr val="tx1"/>
                          </a:solidFill>
                          <a:effectLst/>
                          <a:latin typeface="+mn-lt"/>
                          <a:ea typeface="+mn-ea"/>
                          <a:cs typeface="+mn-cs"/>
                        </a:rPr>
                        <a:t>of Obed-</a:t>
                      </a:r>
                      <a:r>
                        <a:rPr lang="en-US" sz="1600" i="1" kern="1200" dirty="0" err="1" smtClean="0">
                          <a:solidFill>
                            <a:schemeClr val="tx1"/>
                          </a:solidFill>
                          <a:effectLst/>
                          <a:latin typeface="+mn-lt"/>
                          <a:ea typeface="+mn-ea"/>
                          <a:cs typeface="+mn-cs"/>
                        </a:rPr>
                        <a:t>edom</a:t>
                      </a:r>
                      <a:r>
                        <a:rPr lang="en-US" sz="1600" i="1" kern="1200" dirty="0" smtClean="0">
                          <a:solidFill>
                            <a:schemeClr val="tx1"/>
                          </a:solidFill>
                          <a:effectLst/>
                          <a:latin typeface="+mn-lt"/>
                          <a:ea typeface="+mn-ea"/>
                          <a:cs typeface="+mn-cs"/>
                        </a:rPr>
                        <a:t> the </a:t>
                      </a:r>
                      <a:r>
                        <a:rPr lang="en-US" sz="1600" i="1" kern="1200" dirty="0" err="1" smtClean="0">
                          <a:solidFill>
                            <a:schemeClr val="tx1"/>
                          </a:solidFill>
                          <a:effectLst/>
                          <a:latin typeface="+mn-lt"/>
                          <a:ea typeface="+mn-ea"/>
                          <a:cs typeface="+mn-cs"/>
                        </a:rPr>
                        <a:t>Gittite</a:t>
                      </a:r>
                      <a:r>
                        <a:rPr lang="en-US" sz="1600" i="1" kern="1200" dirty="0" smtClean="0">
                          <a:solidFill>
                            <a:schemeClr val="tx1"/>
                          </a:solidFill>
                          <a:effectLst/>
                          <a:latin typeface="+mn-lt"/>
                          <a:ea typeface="+mn-ea"/>
                          <a:cs typeface="+mn-cs"/>
                        </a:rPr>
                        <a:t>.</a:t>
                      </a:r>
                      <a:endParaRPr lang="en-US" sz="1400" u="none" dirty="0"/>
                    </a:p>
                  </a:txBody>
                  <a:tcPr/>
                </a:tc>
                <a:tc>
                  <a:txBody>
                    <a:bodyPr/>
                    <a:lstStyle/>
                    <a:p>
                      <a:r>
                        <a:rPr lang="en-US" sz="1600" i="1" kern="1200" baseline="30000" dirty="0" smtClean="0">
                          <a:solidFill>
                            <a:schemeClr val="tx1"/>
                          </a:solidFill>
                          <a:effectLst/>
                          <a:latin typeface="+mn-lt"/>
                          <a:ea typeface="+mn-ea"/>
                          <a:cs typeface="+mn-cs"/>
                        </a:rPr>
                        <a:t>40</a:t>
                      </a:r>
                      <a:r>
                        <a:rPr lang="en-US" sz="1600" i="1" kern="1200" dirty="0" smtClean="0">
                          <a:solidFill>
                            <a:schemeClr val="tx1"/>
                          </a:solidFill>
                          <a:effectLst/>
                          <a:latin typeface="+mn-lt"/>
                          <a:ea typeface="+mn-ea"/>
                          <a:cs typeface="+mn-cs"/>
                        </a:rPr>
                        <a:t> where </a:t>
                      </a:r>
                      <a:r>
                        <a:rPr lang="en-US" sz="1600" b="1" i="1" kern="1200" dirty="0" smtClean="0">
                          <a:solidFill>
                            <a:schemeClr val="accent4"/>
                          </a:solidFill>
                          <a:effectLst/>
                          <a:latin typeface="+mn-lt"/>
                          <a:ea typeface="+mn-ea"/>
                          <a:cs typeface="+mn-cs"/>
                        </a:rPr>
                        <a:t>she entered the house</a:t>
                      </a:r>
                      <a:r>
                        <a:rPr lang="en-US" sz="1600" i="1" kern="1200" dirty="0" smtClean="0">
                          <a:solidFill>
                            <a:schemeClr val="accent4"/>
                          </a:solidFill>
                          <a:effectLst/>
                          <a:latin typeface="+mn-lt"/>
                          <a:ea typeface="+mn-ea"/>
                          <a:cs typeface="+mn-cs"/>
                        </a:rPr>
                        <a:t> </a:t>
                      </a:r>
                      <a:r>
                        <a:rPr lang="en-US" sz="1600" i="1" kern="1200" dirty="0" smtClean="0">
                          <a:solidFill>
                            <a:schemeClr val="tx1"/>
                          </a:solidFill>
                          <a:effectLst/>
                          <a:latin typeface="+mn-lt"/>
                          <a:ea typeface="+mn-ea"/>
                          <a:cs typeface="+mn-cs"/>
                        </a:rPr>
                        <a:t>of Zechariah and greeted Elizabeth.</a:t>
                      </a:r>
                      <a:endParaRPr lang="en-US" sz="1400" u="none" dirty="0">
                        <a:solidFill>
                          <a:schemeClr val="tx1"/>
                        </a:solidFill>
                      </a:endParaRPr>
                    </a:p>
                  </a:txBody>
                  <a:tcPr/>
                </a:tc>
              </a:tr>
              <a:tr h="370840">
                <a:tc>
                  <a:txBody>
                    <a:bodyPr/>
                    <a:lstStyle/>
                    <a:p>
                      <a:r>
                        <a:rPr lang="en-US" sz="1600" i="1" kern="1200" baseline="30000" dirty="0" smtClean="0">
                          <a:solidFill>
                            <a:schemeClr val="tx1"/>
                          </a:solidFill>
                          <a:effectLst/>
                          <a:latin typeface="+mn-lt"/>
                          <a:ea typeface="+mn-ea"/>
                          <a:cs typeface="+mn-cs"/>
                        </a:rPr>
                        <a:t>11</a:t>
                      </a:r>
                      <a:r>
                        <a:rPr lang="en-US" sz="1600" i="1" kern="1200" dirty="0" smtClean="0">
                          <a:solidFill>
                            <a:schemeClr val="tx1"/>
                          </a:solidFill>
                          <a:effectLst/>
                          <a:latin typeface="+mn-lt"/>
                          <a:ea typeface="+mn-ea"/>
                          <a:cs typeface="+mn-cs"/>
                        </a:rPr>
                        <a:t> The ark of the LORD remained in the house of Obed-</a:t>
                      </a:r>
                      <a:r>
                        <a:rPr lang="en-US" sz="1600" i="1" kern="1200" dirty="0" err="1" smtClean="0">
                          <a:solidFill>
                            <a:schemeClr val="tx1"/>
                          </a:solidFill>
                          <a:effectLst/>
                          <a:latin typeface="+mn-lt"/>
                          <a:ea typeface="+mn-ea"/>
                          <a:cs typeface="+mn-cs"/>
                        </a:rPr>
                        <a:t>edom</a:t>
                      </a:r>
                      <a:r>
                        <a:rPr lang="en-US" sz="1600" i="1" kern="1200" dirty="0" smtClean="0">
                          <a:solidFill>
                            <a:schemeClr val="tx1"/>
                          </a:solidFill>
                          <a:effectLst/>
                          <a:latin typeface="+mn-lt"/>
                          <a:ea typeface="+mn-ea"/>
                          <a:cs typeface="+mn-cs"/>
                        </a:rPr>
                        <a:t> the </a:t>
                      </a:r>
                      <a:r>
                        <a:rPr lang="en-US" sz="1600" i="1" kern="1200" dirty="0" err="1" smtClean="0">
                          <a:solidFill>
                            <a:schemeClr val="tx1"/>
                          </a:solidFill>
                          <a:effectLst/>
                          <a:latin typeface="+mn-lt"/>
                          <a:ea typeface="+mn-ea"/>
                          <a:cs typeface="+mn-cs"/>
                        </a:rPr>
                        <a:t>Gittite</a:t>
                      </a:r>
                      <a:r>
                        <a:rPr lang="en-US" sz="1600" i="1" kern="1200" dirty="0" smtClean="0">
                          <a:solidFill>
                            <a:schemeClr val="tx1"/>
                          </a:solidFill>
                          <a:effectLst/>
                          <a:latin typeface="+mn-lt"/>
                          <a:ea typeface="+mn-ea"/>
                          <a:cs typeface="+mn-cs"/>
                        </a:rPr>
                        <a:t> </a:t>
                      </a:r>
                      <a:r>
                        <a:rPr lang="en-US" sz="1600" b="1" i="1" kern="1200" dirty="0" smtClean="0">
                          <a:solidFill>
                            <a:schemeClr val="tx1"/>
                          </a:solidFill>
                          <a:effectLst/>
                          <a:latin typeface="+mn-lt"/>
                          <a:ea typeface="+mn-ea"/>
                          <a:cs typeface="+mn-cs"/>
                        </a:rPr>
                        <a:t>for </a:t>
                      </a:r>
                      <a:r>
                        <a:rPr lang="en-US" sz="1600" b="1" i="1" kern="1200" dirty="0" smtClean="0">
                          <a:solidFill>
                            <a:schemeClr val="accent4"/>
                          </a:solidFill>
                          <a:effectLst/>
                          <a:latin typeface="+mn-lt"/>
                          <a:ea typeface="+mn-ea"/>
                          <a:cs typeface="+mn-cs"/>
                        </a:rPr>
                        <a:t>three months</a:t>
                      </a:r>
                      <a:r>
                        <a:rPr lang="en-US" sz="1600" i="1" kern="1200" dirty="0" smtClean="0">
                          <a:solidFill>
                            <a:schemeClr val="tx1"/>
                          </a:solidFill>
                          <a:effectLst/>
                          <a:latin typeface="+mn-lt"/>
                          <a:ea typeface="+mn-ea"/>
                          <a:cs typeface="+mn-cs"/>
                        </a:rPr>
                        <a:t>,</a:t>
                      </a:r>
                      <a:endParaRPr lang="en-US" sz="1400" u="none" dirty="0"/>
                    </a:p>
                  </a:txBody>
                  <a:tcPr/>
                </a:tc>
                <a:tc>
                  <a:txBody>
                    <a:bodyPr/>
                    <a:lstStyle/>
                    <a:p>
                      <a:r>
                        <a:rPr lang="en-US" sz="1600" i="1" kern="1200" baseline="30000" dirty="0" smtClean="0">
                          <a:solidFill>
                            <a:schemeClr val="tx1"/>
                          </a:solidFill>
                          <a:effectLst/>
                          <a:latin typeface="+mn-lt"/>
                          <a:ea typeface="+mn-ea"/>
                          <a:cs typeface="+mn-cs"/>
                        </a:rPr>
                        <a:t>56</a:t>
                      </a:r>
                      <a:r>
                        <a:rPr lang="en-US" sz="1600" i="1" kern="1200" dirty="0" smtClean="0">
                          <a:solidFill>
                            <a:schemeClr val="tx1"/>
                          </a:solidFill>
                          <a:effectLst/>
                          <a:latin typeface="+mn-lt"/>
                          <a:ea typeface="+mn-ea"/>
                          <a:cs typeface="+mn-cs"/>
                        </a:rPr>
                        <a:t> Mary remained with [Elizabeth] about </a:t>
                      </a:r>
                      <a:r>
                        <a:rPr lang="en-US" sz="1600" b="1" i="1" kern="1200" dirty="0" smtClean="0">
                          <a:solidFill>
                            <a:schemeClr val="accent4"/>
                          </a:solidFill>
                          <a:effectLst/>
                          <a:latin typeface="+mn-lt"/>
                          <a:ea typeface="+mn-ea"/>
                          <a:cs typeface="+mn-cs"/>
                        </a:rPr>
                        <a:t>three months…</a:t>
                      </a:r>
                      <a:r>
                        <a:rPr lang="en-US" sz="1600" i="1" kern="1200" dirty="0" smtClean="0">
                          <a:solidFill>
                            <a:schemeClr val="accent4"/>
                          </a:solidFill>
                          <a:effectLst/>
                          <a:latin typeface="+mn-lt"/>
                          <a:ea typeface="+mn-ea"/>
                          <a:cs typeface="+mn-cs"/>
                        </a:rPr>
                        <a:t> </a:t>
                      </a:r>
                      <a:endParaRPr lang="en-US" sz="1400" u="none" dirty="0">
                        <a:solidFill>
                          <a:schemeClr val="accent4"/>
                        </a:solidFill>
                      </a:endParaRPr>
                    </a:p>
                  </a:txBody>
                  <a:tcPr/>
                </a:tc>
              </a:tr>
              <a:tr h="370840">
                <a:tc>
                  <a:txBody>
                    <a:bodyPr/>
                    <a:lstStyle/>
                    <a:p>
                      <a:r>
                        <a:rPr lang="en-US" sz="1600" i="1" kern="1200" baseline="30000" dirty="0" smtClean="0">
                          <a:solidFill>
                            <a:schemeClr val="tx1"/>
                          </a:solidFill>
                          <a:effectLst/>
                          <a:latin typeface="+mn-lt"/>
                          <a:ea typeface="+mn-ea"/>
                          <a:cs typeface="+mn-cs"/>
                        </a:rPr>
                        <a:t>12</a:t>
                      </a:r>
                      <a:r>
                        <a:rPr lang="en-US" sz="1600" i="1" kern="1200" dirty="0" smtClean="0">
                          <a:solidFill>
                            <a:schemeClr val="tx1"/>
                          </a:solidFill>
                          <a:effectLst/>
                          <a:latin typeface="+mn-lt"/>
                          <a:ea typeface="+mn-ea"/>
                          <a:cs typeface="+mn-cs"/>
                        </a:rPr>
                        <a:t> David went to bring up the ark of God from the house of Obed-</a:t>
                      </a:r>
                      <a:r>
                        <a:rPr lang="en-US" sz="1600" i="1" kern="1200" dirty="0" err="1" smtClean="0">
                          <a:solidFill>
                            <a:schemeClr val="tx1"/>
                          </a:solidFill>
                          <a:effectLst/>
                          <a:latin typeface="+mn-lt"/>
                          <a:ea typeface="+mn-ea"/>
                          <a:cs typeface="+mn-cs"/>
                        </a:rPr>
                        <a:t>edom</a:t>
                      </a:r>
                      <a:r>
                        <a:rPr lang="en-US" sz="1600" i="1" kern="1200" dirty="0" smtClean="0">
                          <a:solidFill>
                            <a:schemeClr val="tx1"/>
                          </a:solidFill>
                          <a:effectLst/>
                          <a:latin typeface="+mn-lt"/>
                          <a:ea typeface="+mn-ea"/>
                          <a:cs typeface="+mn-cs"/>
                        </a:rPr>
                        <a:t> into the City of David with </a:t>
                      </a:r>
                      <a:r>
                        <a:rPr lang="en-US" sz="1600" b="1" i="1" kern="1200" dirty="0" smtClean="0">
                          <a:solidFill>
                            <a:schemeClr val="accent4"/>
                          </a:solidFill>
                          <a:effectLst/>
                          <a:latin typeface="+mn-lt"/>
                          <a:ea typeface="+mn-ea"/>
                          <a:cs typeface="+mn-cs"/>
                        </a:rPr>
                        <a:t>rejoicing</a:t>
                      </a:r>
                      <a:r>
                        <a:rPr lang="en-US" sz="1600" i="1" kern="1200" dirty="0" smtClean="0">
                          <a:solidFill>
                            <a:schemeClr val="tx1"/>
                          </a:solidFill>
                          <a:effectLst/>
                          <a:latin typeface="+mn-lt"/>
                          <a:ea typeface="+mn-ea"/>
                          <a:cs typeface="+mn-cs"/>
                        </a:rPr>
                        <a:t>.</a:t>
                      </a:r>
                      <a:endParaRPr lang="en-US" sz="1400" u="none" dirty="0"/>
                    </a:p>
                  </a:txBody>
                  <a:tcPr/>
                </a:tc>
                <a:tc>
                  <a:txBody>
                    <a:bodyPr/>
                    <a:lstStyle/>
                    <a:p>
                      <a:r>
                        <a:rPr lang="en-US" sz="1600" i="1" kern="1200" baseline="30000" dirty="0" smtClean="0">
                          <a:solidFill>
                            <a:schemeClr val="tx1"/>
                          </a:solidFill>
                          <a:effectLst/>
                          <a:latin typeface="+mn-lt"/>
                          <a:ea typeface="+mn-ea"/>
                          <a:cs typeface="+mn-cs"/>
                        </a:rPr>
                        <a:t>47</a:t>
                      </a:r>
                      <a:r>
                        <a:rPr lang="en-US" sz="1600" i="1" kern="1200" dirty="0" smtClean="0">
                          <a:solidFill>
                            <a:schemeClr val="tx1"/>
                          </a:solidFill>
                          <a:effectLst/>
                          <a:latin typeface="+mn-lt"/>
                          <a:ea typeface="+mn-ea"/>
                          <a:cs typeface="+mn-cs"/>
                        </a:rPr>
                        <a:t> my spirit </a:t>
                      </a:r>
                      <a:r>
                        <a:rPr lang="en-US" sz="1600" b="1" i="1" kern="1200" dirty="0" smtClean="0">
                          <a:solidFill>
                            <a:schemeClr val="accent4"/>
                          </a:solidFill>
                          <a:effectLst/>
                          <a:latin typeface="+mn-lt"/>
                          <a:ea typeface="+mn-ea"/>
                          <a:cs typeface="+mn-cs"/>
                        </a:rPr>
                        <a:t>rejoices</a:t>
                      </a:r>
                      <a:r>
                        <a:rPr lang="en-US" sz="1600" i="1" kern="1200" dirty="0" smtClean="0">
                          <a:solidFill>
                            <a:schemeClr val="tx1"/>
                          </a:solidFill>
                          <a:effectLst/>
                          <a:latin typeface="+mn-lt"/>
                          <a:ea typeface="+mn-ea"/>
                          <a:cs typeface="+mn-cs"/>
                        </a:rPr>
                        <a:t> in God my savior.</a:t>
                      </a:r>
                      <a:endParaRPr lang="en-US" sz="1400" u="none" dirty="0"/>
                    </a:p>
                  </a:txBody>
                  <a:tcPr/>
                </a:tc>
              </a:tr>
              <a:tr h="370840">
                <a:tc>
                  <a:txBody>
                    <a:bodyPr/>
                    <a:lstStyle/>
                    <a:p>
                      <a:r>
                        <a:rPr lang="en-US" sz="1600" i="1" kern="1200" baseline="30000" dirty="0" smtClean="0">
                          <a:solidFill>
                            <a:schemeClr val="tx1"/>
                          </a:solidFill>
                          <a:effectLst/>
                          <a:latin typeface="+mn-lt"/>
                          <a:ea typeface="+mn-ea"/>
                          <a:cs typeface="+mn-cs"/>
                        </a:rPr>
                        <a:t>15</a:t>
                      </a:r>
                      <a:r>
                        <a:rPr lang="en-US" sz="1600" i="1" kern="1200" dirty="0" smtClean="0">
                          <a:solidFill>
                            <a:schemeClr val="tx1"/>
                          </a:solidFill>
                          <a:effectLst/>
                          <a:latin typeface="+mn-lt"/>
                          <a:ea typeface="+mn-ea"/>
                          <a:cs typeface="+mn-cs"/>
                        </a:rPr>
                        <a:t> David and all the house of Israel were bringing up the ark of the LORD with </a:t>
                      </a:r>
                      <a:r>
                        <a:rPr lang="en-US" sz="1600" b="1" i="1" kern="1200" dirty="0" smtClean="0">
                          <a:solidFill>
                            <a:schemeClr val="accent4"/>
                          </a:solidFill>
                          <a:effectLst/>
                          <a:latin typeface="+mn-lt"/>
                          <a:ea typeface="+mn-ea"/>
                          <a:cs typeface="+mn-cs"/>
                        </a:rPr>
                        <a:t>shouts of joy</a:t>
                      </a:r>
                      <a:r>
                        <a:rPr lang="en-US" sz="1600" i="1" kern="1200" dirty="0" smtClean="0">
                          <a:solidFill>
                            <a:schemeClr val="accent4"/>
                          </a:solidFill>
                          <a:effectLst/>
                          <a:latin typeface="+mn-lt"/>
                          <a:ea typeface="+mn-ea"/>
                          <a:cs typeface="+mn-cs"/>
                        </a:rPr>
                        <a:t>… </a:t>
                      </a:r>
                      <a:endParaRPr lang="en-US" sz="1400" u="none" dirty="0">
                        <a:solidFill>
                          <a:schemeClr val="accent4"/>
                        </a:solidFill>
                      </a:endParaRPr>
                    </a:p>
                  </a:txBody>
                  <a:tcPr/>
                </a:tc>
                <a:tc>
                  <a:txBody>
                    <a:bodyPr/>
                    <a:lstStyle/>
                    <a:p>
                      <a:pPr marL="0" marR="0" algn="just">
                        <a:lnSpc>
                          <a:spcPct val="115000"/>
                        </a:lnSpc>
                        <a:spcBef>
                          <a:spcPts val="0"/>
                        </a:spcBef>
                        <a:spcAft>
                          <a:spcPts val="0"/>
                        </a:spcAft>
                      </a:pPr>
                      <a:r>
                        <a:rPr lang="en-US" sz="1600" i="1" baseline="30000" dirty="0">
                          <a:effectLst/>
                          <a:latin typeface="Calibri" panose="020F0502020204030204" pitchFamily="34" charset="0"/>
                          <a:ea typeface="Times New Roman" panose="02020603050405020304" pitchFamily="18" charset="0"/>
                          <a:cs typeface="Times New Roman" panose="02020603050405020304" pitchFamily="18" charset="0"/>
                        </a:rPr>
                        <a:t>42</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 [Elizabeth] </a:t>
                      </a:r>
                      <a:r>
                        <a:rPr lang="en-US" sz="1600" b="1" i="1" dirty="0">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cried out in a loud voice</a:t>
                      </a:r>
                      <a:endParaRPr lang="en-US" sz="1200" dirty="0">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a:tc>
              </a:tr>
              <a:tr h="370840">
                <a:tc>
                  <a:txBody>
                    <a:bodyPr/>
                    <a:lstStyle/>
                    <a:p>
                      <a:r>
                        <a:rPr lang="en-US" sz="1600" i="1" kern="1200" baseline="30000" dirty="0" smtClean="0">
                          <a:solidFill>
                            <a:schemeClr val="tx1"/>
                          </a:solidFill>
                          <a:effectLst/>
                          <a:latin typeface="+mn-lt"/>
                          <a:ea typeface="+mn-ea"/>
                          <a:cs typeface="+mn-cs"/>
                        </a:rPr>
                        <a:t>16</a:t>
                      </a:r>
                      <a:r>
                        <a:rPr lang="en-US" sz="1600" i="1" kern="1200" dirty="0" smtClean="0">
                          <a:solidFill>
                            <a:schemeClr val="tx1"/>
                          </a:solidFill>
                          <a:effectLst/>
                          <a:latin typeface="+mn-lt"/>
                          <a:ea typeface="+mn-ea"/>
                          <a:cs typeface="+mn-cs"/>
                        </a:rPr>
                        <a:t> As the ark of the LORD was entering the City… King David was </a:t>
                      </a:r>
                      <a:r>
                        <a:rPr lang="en-US" sz="1600" b="1" i="1" kern="1200" dirty="0" smtClean="0">
                          <a:solidFill>
                            <a:schemeClr val="accent4"/>
                          </a:solidFill>
                          <a:effectLst/>
                          <a:latin typeface="+mn-lt"/>
                          <a:ea typeface="+mn-ea"/>
                          <a:cs typeface="+mn-cs"/>
                        </a:rPr>
                        <a:t>leaping and dancing</a:t>
                      </a:r>
                      <a:r>
                        <a:rPr lang="en-US" sz="1600" i="1" kern="1200" dirty="0" smtClean="0">
                          <a:solidFill>
                            <a:schemeClr val="accent4"/>
                          </a:solidFill>
                          <a:effectLst/>
                          <a:latin typeface="+mn-lt"/>
                          <a:ea typeface="+mn-ea"/>
                          <a:cs typeface="+mn-cs"/>
                        </a:rPr>
                        <a:t> </a:t>
                      </a:r>
                      <a:r>
                        <a:rPr lang="en-US" sz="1600" i="1" kern="1200" dirty="0" smtClean="0">
                          <a:solidFill>
                            <a:schemeClr val="tx1"/>
                          </a:solidFill>
                          <a:effectLst/>
                          <a:latin typeface="+mn-lt"/>
                          <a:ea typeface="+mn-ea"/>
                          <a:cs typeface="+mn-cs"/>
                        </a:rPr>
                        <a:t>before the LORD…</a:t>
                      </a:r>
                      <a:endParaRPr lang="en-US" sz="1200" u="none" dirty="0"/>
                    </a:p>
                  </a:txBody>
                  <a:tcPr/>
                </a:tc>
                <a:tc>
                  <a:txBody>
                    <a:bodyPr/>
                    <a:lstStyle/>
                    <a:p>
                      <a:r>
                        <a:rPr lang="en-US" sz="1600" i="1" kern="1200" baseline="30000" dirty="0" smtClean="0">
                          <a:solidFill>
                            <a:schemeClr val="tx1"/>
                          </a:solidFill>
                          <a:effectLst/>
                          <a:latin typeface="+mn-lt"/>
                          <a:ea typeface="+mn-ea"/>
                          <a:cs typeface="+mn-cs"/>
                        </a:rPr>
                        <a:t>41</a:t>
                      </a:r>
                      <a:r>
                        <a:rPr lang="en-US" sz="1600" i="1" kern="1200" dirty="0" smtClean="0">
                          <a:solidFill>
                            <a:schemeClr val="tx1"/>
                          </a:solidFill>
                          <a:effectLst/>
                          <a:latin typeface="+mn-lt"/>
                          <a:ea typeface="+mn-ea"/>
                          <a:cs typeface="+mn-cs"/>
                        </a:rPr>
                        <a:t> When Elizabeth heard Mary’s greeting, the infant (John the Baptist) </a:t>
                      </a:r>
                      <a:r>
                        <a:rPr lang="en-US" sz="1600" b="1" i="1" kern="1200" dirty="0" smtClean="0">
                          <a:solidFill>
                            <a:schemeClr val="accent4"/>
                          </a:solidFill>
                          <a:effectLst/>
                          <a:latin typeface="+mn-lt"/>
                          <a:ea typeface="+mn-ea"/>
                          <a:cs typeface="+mn-cs"/>
                        </a:rPr>
                        <a:t>leaped in her womb</a:t>
                      </a:r>
                      <a:endParaRPr lang="en-US" sz="1200" u="none" dirty="0">
                        <a:solidFill>
                          <a:schemeClr val="accent4"/>
                        </a:solidFill>
                      </a:endParaRPr>
                    </a:p>
                  </a:txBody>
                  <a:tcPr/>
                </a:tc>
              </a:tr>
            </a:tbl>
          </a:graphicData>
        </a:graphic>
      </p:graphicFrame>
    </p:spTree>
    <p:extLst>
      <p:ext uri="{BB962C8B-B14F-4D97-AF65-F5344CB8AC3E}">
        <p14:creationId xmlns:p14="http://schemas.microsoft.com/office/powerpoint/2010/main" val="418123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23771" y="1245428"/>
            <a:ext cx="8875599" cy="3046988"/>
          </a:xfrm>
          <a:prstGeom prst="rect">
            <a:avLst/>
          </a:prstGeom>
          <a:noFill/>
        </p:spPr>
        <p:txBody>
          <a:bodyPr wrap="square" rtlCol="0">
            <a:spAutoFit/>
          </a:bodyPr>
          <a:lstStyle/>
          <a:p>
            <a:r>
              <a:rPr lang="en-US" sz="2400" b="1" dirty="0">
                <a:solidFill>
                  <a:schemeClr val="accent4"/>
                </a:solidFill>
              </a:rPr>
              <a:t>Luke 1:41-43</a:t>
            </a:r>
          </a:p>
          <a:p>
            <a:r>
              <a:rPr lang="en-US" sz="2800" i="1" baseline="30000" dirty="0"/>
              <a:t>41</a:t>
            </a:r>
            <a:r>
              <a:rPr lang="en-US" sz="2800" i="1" dirty="0"/>
              <a:t> When Elizabeth heard Mary’s greeting, the infant leaped in her womb, and </a:t>
            </a:r>
            <a:r>
              <a:rPr lang="en-US" sz="2800" b="1" i="1" dirty="0">
                <a:solidFill>
                  <a:schemeClr val="accent4"/>
                </a:solidFill>
              </a:rPr>
              <a:t>Elizabeth, filled with the holy Spirit</a:t>
            </a:r>
            <a:r>
              <a:rPr lang="en-US" sz="2800" i="1" dirty="0"/>
              <a:t>, </a:t>
            </a:r>
            <a:r>
              <a:rPr lang="en-US" sz="2800" i="1" baseline="30000" dirty="0"/>
              <a:t>42</a:t>
            </a:r>
            <a:r>
              <a:rPr lang="en-US" sz="2800" i="1" dirty="0"/>
              <a:t> cried out in a loud voice and said, “Most blessed are you among women, and blessed is the fruit of your womb. </a:t>
            </a:r>
            <a:r>
              <a:rPr lang="en-US" sz="2800" i="1" baseline="30000" dirty="0"/>
              <a:t>43</a:t>
            </a:r>
            <a:r>
              <a:rPr lang="en-US" sz="2800" i="1" dirty="0"/>
              <a:t> And how does this happen to me, that the </a:t>
            </a:r>
            <a:r>
              <a:rPr lang="en-US" sz="2800" b="1" i="1" dirty="0">
                <a:solidFill>
                  <a:schemeClr val="accent4"/>
                </a:solidFill>
              </a:rPr>
              <a:t>mother of my Lord</a:t>
            </a:r>
            <a:r>
              <a:rPr lang="en-US" sz="2800" i="1" dirty="0"/>
              <a:t> should come to me</a:t>
            </a:r>
            <a:r>
              <a:rPr lang="en-US" sz="2800" i="1" dirty="0" smtClean="0"/>
              <a:t>?</a:t>
            </a:r>
            <a:endParaRPr lang="en-US" sz="2800" dirty="0"/>
          </a:p>
        </p:txBody>
      </p:sp>
      <p:sp>
        <p:nvSpPr>
          <p:cNvPr id="6"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schemeClr val="accent4"/>
                </a:solidFill>
                <a:latin typeface="Trajan Pro" panose="02020502050506020301" pitchFamily="18" charset="0"/>
              </a:rPr>
              <a:t>Mary as Ark of the New Covenant</a:t>
            </a:r>
            <a:endParaRPr lang="en-US" b="1" dirty="0">
              <a:solidFill>
                <a:schemeClr val="accent4"/>
              </a:solidFill>
              <a:latin typeface="Trajan Pro" panose="02020502050506020301" pitchFamily="18" charset="0"/>
            </a:endParaRPr>
          </a:p>
        </p:txBody>
      </p:sp>
    </p:spTree>
    <p:extLst>
      <p:ext uri="{BB962C8B-B14F-4D97-AF65-F5344CB8AC3E}">
        <p14:creationId xmlns:p14="http://schemas.microsoft.com/office/powerpoint/2010/main" val="2136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schemeClr val="accent4"/>
                </a:solidFill>
                <a:latin typeface="Trajan Pro" panose="02020502050506020301" pitchFamily="18" charset="0"/>
              </a:rPr>
              <a:t>Mary as Ark of the New Covenant</a:t>
            </a:r>
            <a:endParaRPr lang="en-US" b="1" dirty="0">
              <a:solidFill>
                <a:schemeClr val="accent4"/>
              </a:solidFill>
              <a:latin typeface="Trajan Pro" panose="02020502050506020301"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1781" y="2059084"/>
            <a:ext cx="3410219" cy="4798916"/>
          </a:xfrm>
          <a:prstGeom prst="rect">
            <a:avLst/>
          </a:prstGeom>
        </p:spPr>
      </p:pic>
      <p:sp>
        <p:nvSpPr>
          <p:cNvPr id="5" name="TextBox 4"/>
          <p:cNvSpPr txBox="1"/>
          <p:nvPr/>
        </p:nvSpPr>
        <p:spPr>
          <a:xfrm>
            <a:off x="2759674" y="1655975"/>
            <a:ext cx="7093453" cy="3046988"/>
          </a:xfrm>
          <a:prstGeom prst="rect">
            <a:avLst/>
          </a:prstGeom>
          <a:noFill/>
        </p:spPr>
        <p:txBody>
          <a:bodyPr wrap="square" rtlCol="0">
            <a:spAutoFit/>
          </a:bodyPr>
          <a:lstStyle/>
          <a:p>
            <a:r>
              <a:rPr lang="en-US" sz="3200" dirty="0" smtClean="0"/>
              <a:t>Jesus, our Lord.</a:t>
            </a:r>
          </a:p>
          <a:p>
            <a:r>
              <a:rPr lang="en-US" sz="3200" dirty="0" smtClean="0"/>
              <a:t>Jesus, the Word made flesh.</a:t>
            </a:r>
          </a:p>
          <a:p>
            <a:r>
              <a:rPr lang="en-US" sz="3200" dirty="0" smtClean="0"/>
              <a:t>Jesus, deliverer of the New Covenant.</a:t>
            </a:r>
          </a:p>
          <a:p>
            <a:r>
              <a:rPr lang="en-US" sz="3200" dirty="0" smtClean="0"/>
              <a:t> </a:t>
            </a:r>
          </a:p>
          <a:p>
            <a:r>
              <a:rPr lang="en-US" sz="3200" dirty="0" smtClean="0"/>
              <a:t>Mary</a:t>
            </a:r>
            <a:r>
              <a:rPr lang="en-US" sz="3200" dirty="0"/>
              <a:t>, the Mother of God.</a:t>
            </a:r>
          </a:p>
          <a:p>
            <a:r>
              <a:rPr lang="en-US" sz="3200" dirty="0" smtClean="0">
                <a:solidFill>
                  <a:schemeClr val="accent4"/>
                </a:solidFill>
              </a:rPr>
              <a:t>Mary, </a:t>
            </a:r>
            <a:r>
              <a:rPr lang="en-US" sz="3200" dirty="0">
                <a:solidFill>
                  <a:schemeClr val="accent4"/>
                </a:solidFill>
              </a:rPr>
              <a:t>the Ark of the New </a:t>
            </a:r>
            <a:r>
              <a:rPr lang="en-US" sz="3200" dirty="0" smtClean="0">
                <a:solidFill>
                  <a:schemeClr val="accent4"/>
                </a:solidFill>
              </a:rPr>
              <a:t>Covenant. </a:t>
            </a:r>
          </a:p>
        </p:txBody>
      </p:sp>
    </p:spTree>
    <p:extLst>
      <p:ext uri="{BB962C8B-B14F-4D97-AF65-F5344CB8AC3E}">
        <p14:creationId xmlns:p14="http://schemas.microsoft.com/office/powerpoint/2010/main" val="140822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smtClean="0">
                <a:solidFill>
                  <a:schemeClr val="accent4"/>
                </a:solidFill>
                <a:latin typeface="Trajan Pro" panose="02020502050506020301" pitchFamily="18" charset="0"/>
              </a:rPr>
              <a:t>The Assumption of Mary</a:t>
            </a:r>
            <a:endParaRPr lang="en-US" b="1" dirty="0">
              <a:solidFill>
                <a:schemeClr val="accent4"/>
              </a:solidFill>
              <a:latin typeface="Trajan Pro" panose="02020502050506020301"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443" y="223935"/>
            <a:ext cx="4202140" cy="6634065"/>
          </a:xfrm>
          <a:prstGeom prst="rect">
            <a:avLst/>
          </a:prstGeom>
        </p:spPr>
      </p:pic>
      <p:sp>
        <p:nvSpPr>
          <p:cNvPr id="5" name="TextBox 4"/>
          <p:cNvSpPr txBox="1"/>
          <p:nvPr/>
        </p:nvSpPr>
        <p:spPr>
          <a:xfrm>
            <a:off x="2759674" y="1548881"/>
            <a:ext cx="4786603" cy="3539430"/>
          </a:xfrm>
          <a:prstGeom prst="rect">
            <a:avLst/>
          </a:prstGeom>
          <a:noFill/>
        </p:spPr>
        <p:txBody>
          <a:bodyPr wrap="square" rtlCol="0">
            <a:spAutoFit/>
          </a:bodyPr>
          <a:lstStyle/>
          <a:p>
            <a:r>
              <a:rPr lang="en-US" sz="3200" dirty="0" smtClean="0"/>
              <a:t>…“</a:t>
            </a:r>
            <a:r>
              <a:rPr lang="en-US" sz="3200" dirty="0"/>
              <a:t>Mary had died in the presence of the apostles; but her tomb, when opened later . . . was found empty and so the apostles concluded that the body was taken up into heaven.”</a:t>
            </a:r>
          </a:p>
        </p:txBody>
      </p:sp>
    </p:spTree>
    <p:extLst>
      <p:ext uri="{BB962C8B-B14F-4D97-AF65-F5344CB8AC3E}">
        <p14:creationId xmlns:p14="http://schemas.microsoft.com/office/powerpoint/2010/main" val="330711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smtClean="0">
                <a:solidFill>
                  <a:schemeClr val="accent4"/>
                </a:solidFill>
                <a:latin typeface="Trajan Pro" panose="02020502050506020301" pitchFamily="18" charset="0"/>
              </a:rPr>
              <a:t>The Assumption of Mary</a:t>
            </a:r>
            <a:endParaRPr lang="en-US" b="1" dirty="0">
              <a:solidFill>
                <a:schemeClr val="accent4"/>
              </a:solidFill>
              <a:latin typeface="Trajan Pro" panose="02020502050506020301"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750" y="1129003"/>
            <a:ext cx="3476557" cy="5346441"/>
          </a:xfrm>
          <a:prstGeom prst="rect">
            <a:avLst/>
          </a:prstGeom>
        </p:spPr>
      </p:pic>
      <p:sp>
        <p:nvSpPr>
          <p:cNvPr id="6" name="TextBox 5"/>
          <p:cNvSpPr txBox="1"/>
          <p:nvPr/>
        </p:nvSpPr>
        <p:spPr>
          <a:xfrm>
            <a:off x="6522098" y="2202025"/>
            <a:ext cx="4114800" cy="1569660"/>
          </a:xfrm>
          <a:prstGeom prst="rect">
            <a:avLst/>
          </a:prstGeom>
          <a:noFill/>
        </p:spPr>
        <p:txBody>
          <a:bodyPr wrap="square" rtlCol="0">
            <a:spAutoFit/>
          </a:bodyPr>
          <a:lstStyle/>
          <a:p>
            <a:r>
              <a:rPr lang="en-US" sz="3200" dirty="0" smtClean="0"/>
              <a:t>Enoch was taken up by God so that he might not see death.</a:t>
            </a:r>
          </a:p>
        </p:txBody>
      </p:sp>
    </p:spTree>
    <p:extLst>
      <p:ext uri="{BB962C8B-B14F-4D97-AF65-F5344CB8AC3E}">
        <p14:creationId xmlns:p14="http://schemas.microsoft.com/office/powerpoint/2010/main" val="311157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Assumption of Mary</a:t>
            </a:r>
            <a:endParaRPr lang="en-US" b="1" dirty="0">
              <a:solidFill>
                <a:schemeClr val="accent4"/>
              </a:solidFill>
              <a:latin typeface="Trajan Pro" panose="02020502050506020301"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674" y="1282375"/>
            <a:ext cx="5629275" cy="3714750"/>
          </a:xfrm>
          <a:prstGeom prst="rect">
            <a:avLst/>
          </a:prstGeom>
        </p:spPr>
      </p:pic>
      <p:sp>
        <p:nvSpPr>
          <p:cNvPr id="4" name="TextBox 3"/>
          <p:cNvSpPr txBox="1"/>
          <p:nvPr/>
        </p:nvSpPr>
        <p:spPr>
          <a:xfrm>
            <a:off x="2759674" y="5131837"/>
            <a:ext cx="5824489" cy="1077218"/>
          </a:xfrm>
          <a:prstGeom prst="rect">
            <a:avLst/>
          </a:prstGeom>
          <a:noFill/>
        </p:spPr>
        <p:txBody>
          <a:bodyPr wrap="square" rtlCol="0">
            <a:spAutoFit/>
          </a:bodyPr>
          <a:lstStyle/>
          <a:p>
            <a:r>
              <a:rPr lang="en-US" sz="3200" dirty="0" smtClean="0"/>
              <a:t>Elijah was taken up into Heaven in a fiery Chariot</a:t>
            </a:r>
            <a:endParaRPr lang="en-US" sz="3200" dirty="0"/>
          </a:p>
        </p:txBody>
      </p:sp>
    </p:spTree>
    <p:extLst>
      <p:ext uri="{BB962C8B-B14F-4D97-AF65-F5344CB8AC3E}">
        <p14:creationId xmlns:p14="http://schemas.microsoft.com/office/powerpoint/2010/main" val="79674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Assumption of Mary</a:t>
            </a:r>
            <a:endParaRPr lang="en-US" b="1" dirty="0">
              <a:solidFill>
                <a:schemeClr val="accent4"/>
              </a:solidFill>
              <a:latin typeface="Trajan Pro" panose="02020502050506020301" pitchFamily="18" charset="0"/>
            </a:endParaRPr>
          </a:p>
        </p:txBody>
      </p:sp>
      <p:sp>
        <p:nvSpPr>
          <p:cNvPr id="4" name="TextBox 3"/>
          <p:cNvSpPr txBox="1"/>
          <p:nvPr/>
        </p:nvSpPr>
        <p:spPr>
          <a:xfrm>
            <a:off x="7861728" y="1180095"/>
            <a:ext cx="4174762" cy="5016758"/>
          </a:xfrm>
          <a:prstGeom prst="rect">
            <a:avLst/>
          </a:prstGeom>
          <a:noFill/>
        </p:spPr>
        <p:txBody>
          <a:bodyPr wrap="square" rtlCol="0">
            <a:spAutoFit/>
          </a:bodyPr>
          <a:lstStyle/>
          <a:p>
            <a:r>
              <a:rPr lang="en-US" sz="3200" b="1" dirty="0"/>
              <a:t>“</a:t>
            </a:r>
            <a:r>
              <a:rPr lang="en-US" sz="3200" i="1" baseline="30000" dirty="0"/>
              <a:t>52</a:t>
            </a:r>
            <a:r>
              <a:rPr lang="en-US" sz="3200" i="1" dirty="0"/>
              <a:t> tombs were opened, and the bodies of many saints who had fallen asleep were raised. </a:t>
            </a:r>
            <a:r>
              <a:rPr lang="en-US" sz="3200" i="1" baseline="30000" dirty="0"/>
              <a:t>53</a:t>
            </a:r>
            <a:r>
              <a:rPr lang="en-US" sz="3200" i="1" dirty="0"/>
              <a:t> And coming forth from their tombs after his resurrection, they entered the holy city and appeared to many</a:t>
            </a:r>
            <a:r>
              <a:rPr lang="en-US" sz="3200" i="1" dirty="0" smtClean="0"/>
              <a:t>.”</a:t>
            </a:r>
          </a:p>
          <a:p>
            <a:r>
              <a:rPr lang="en-US" sz="2400" i="1" dirty="0" smtClean="0">
                <a:solidFill>
                  <a:schemeClr val="accent4"/>
                </a:solidFill>
              </a:rPr>
              <a:t>Matthew 27:52</a:t>
            </a:r>
            <a:endParaRPr lang="en-US" sz="2400" dirty="0">
              <a:solidFill>
                <a:schemeClr val="accent4"/>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674" y="1180095"/>
            <a:ext cx="5022057" cy="3793836"/>
          </a:xfrm>
          <a:prstGeom prst="rect">
            <a:avLst/>
          </a:prstGeom>
        </p:spPr>
      </p:pic>
    </p:spTree>
    <p:extLst>
      <p:ext uri="{BB962C8B-B14F-4D97-AF65-F5344CB8AC3E}">
        <p14:creationId xmlns:p14="http://schemas.microsoft.com/office/powerpoint/2010/main" val="389086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Assumption of Mary</a:t>
            </a:r>
            <a:endParaRPr lang="en-US" b="1" dirty="0">
              <a:solidFill>
                <a:schemeClr val="accent4"/>
              </a:solidFill>
              <a:latin typeface="Trajan Pro" panose="02020502050506020301" pitchFamily="18" charset="0"/>
            </a:endParaRPr>
          </a:p>
        </p:txBody>
      </p:sp>
      <p:sp>
        <p:nvSpPr>
          <p:cNvPr id="4" name="TextBox 3"/>
          <p:cNvSpPr txBox="1"/>
          <p:nvPr/>
        </p:nvSpPr>
        <p:spPr>
          <a:xfrm>
            <a:off x="2759674" y="4170265"/>
            <a:ext cx="8427730" cy="1938992"/>
          </a:xfrm>
          <a:prstGeom prst="rect">
            <a:avLst/>
          </a:prstGeom>
          <a:noFill/>
        </p:spPr>
        <p:txBody>
          <a:bodyPr wrap="square" rtlCol="0">
            <a:spAutoFit/>
          </a:bodyPr>
          <a:lstStyle/>
          <a:p>
            <a:r>
              <a:rPr lang="en-US" sz="3200" i="1" baseline="30000" dirty="0"/>
              <a:t>12</a:t>
            </a:r>
            <a:r>
              <a:rPr lang="en-US" sz="3200" i="1" dirty="0"/>
              <a:t> Then they heard a loud voice from heaven say to them, “Come up here.” So they </a:t>
            </a:r>
            <a:r>
              <a:rPr lang="en-US" sz="3200" b="1" i="1" dirty="0"/>
              <a:t>went up to heaven in a cloud as their enemies looked on</a:t>
            </a:r>
            <a:r>
              <a:rPr lang="en-US" sz="3200" i="1" dirty="0" smtClean="0"/>
              <a:t>.</a:t>
            </a:r>
          </a:p>
          <a:p>
            <a:r>
              <a:rPr lang="en-US" sz="2400" i="1" dirty="0" smtClean="0">
                <a:solidFill>
                  <a:schemeClr val="accent4"/>
                </a:solidFill>
              </a:rPr>
              <a:t>Revelation 17:12</a:t>
            </a:r>
            <a:endParaRPr lang="en-US" dirty="0">
              <a:solidFill>
                <a:schemeClr val="accent4"/>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674" y="1325465"/>
            <a:ext cx="4064000" cy="2844800"/>
          </a:xfrm>
          <a:prstGeom prst="rect">
            <a:avLst/>
          </a:prstGeom>
        </p:spPr>
      </p:pic>
    </p:spTree>
    <p:extLst>
      <p:ext uri="{BB962C8B-B14F-4D97-AF65-F5344CB8AC3E}">
        <p14:creationId xmlns:p14="http://schemas.microsoft.com/office/powerpoint/2010/main" val="357719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smtClean="0">
                <a:solidFill>
                  <a:schemeClr val="accent4"/>
                </a:solidFill>
                <a:latin typeface="Trajan Pro" panose="02020502050506020301" pitchFamily="18" charset="0"/>
              </a:rPr>
              <a:t>The Assumption of Mary</a:t>
            </a:r>
            <a:endParaRPr lang="en-US" b="1" dirty="0">
              <a:solidFill>
                <a:schemeClr val="accent4"/>
              </a:solidFill>
              <a:latin typeface="Trajan Pro" panose="02020502050506020301"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443" y="223935"/>
            <a:ext cx="4202140" cy="6634065"/>
          </a:xfrm>
          <a:prstGeom prst="rect">
            <a:avLst/>
          </a:prstGeom>
        </p:spPr>
      </p:pic>
      <p:sp>
        <p:nvSpPr>
          <p:cNvPr id="5" name="TextBox 4"/>
          <p:cNvSpPr txBox="1"/>
          <p:nvPr/>
        </p:nvSpPr>
        <p:spPr>
          <a:xfrm>
            <a:off x="2759674" y="1045787"/>
            <a:ext cx="4575353" cy="5632311"/>
          </a:xfrm>
          <a:prstGeom prst="rect">
            <a:avLst/>
          </a:prstGeom>
          <a:noFill/>
        </p:spPr>
        <p:txBody>
          <a:bodyPr wrap="square" rtlCol="0">
            <a:spAutoFit/>
          </a:bodyPr>
          <a:lstStyle/>
          <a:p>
            <a:r>
              <a:rPr lang="en-US" sz="3000" dirty="0" smtClean="0"/>
              <a:t>The assumption of Mary is NOT contrary to scripture.</a:t>
            </a:r>
          </a:p>
          <a:p>
            <a:endParaRPr lang="en-US" sz="3000" dirty="0"/>
          </a:p>
          <a:p>
            <a:r>
              <a:rPr lang="en-US" sz="3000" dirty="0" smtClean="0"/>
              <a:t>If </a:t>
            </a:r>
            <a:r>
              <a:rPr lang="en-US" sz="3000" dirty="0"/>
              <a:t>all of these major players could be assumed into heaven, there is no reason to believe that Mary, the most important woman ever born, could not have also been assumed body and soul into heaven to reside with her Son.</a:t>
            </a:r>
          </a:p>
        </p:txBody>
      </p:sp>
    </p:spTree>
    <p:extLst>
      <p:ext uri="{BB962C8B-B14F-4D97-AF65-F5344CB8AC3E}">
        <p14:creationId xmlns:p14="http://schemas.microsoft.com/office/powerpoint/2010/main" val="332476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Mary, Queen of Heaven</a:t>
            </a:r>
            <a:endParaRPr lang="en-US" b="1" dirty="0">
              <a:solidFill>
                <a:schemeClr val="accent4"/>
              </a:solidFill>
              <a:latin typeface="Trajan Pro" panose="02020502050506020301" pitchFamily="18" charset="0"/>
            </a:endParaRPr>
          </a:p>
        </p:txBody>
      </p:sp>
      <p:sp>
        <p:nvSpPr>
          <p:cNvPr id="5" name="TextBox 4"/>
          <p:cNvSpPr txBox="1"/>
          <p:nvPr/>
        </p:nvSpPr>
        <p:spPr>
          <a:xfrm>
            <a:off x="5635690" y="1245428"/>
            <a:ext cx="5561045" cy="3908762"/>
          </a:xfrm>
          <a:prstGeom prst="rect">
            <a:avLst/>
          </a:prstGeom>
          <a:noFill/>
        </p:spPr>
        <p:txBody>
          <a:bodyPr wrap="square" rtlCol="0">
            <a:spAutoFit/>
          </a:bodyPr>
          <a:lstStyle/>
          <a:p>
            <a:r>
              <a:rPr lang="en-US" sz="2400" dirty="0">
                <a:solidFill>
                  <a:schemeClr val="accent4"/>
                </a:solidFill>
              </a:rPr>
              <a:t>Jerimiah 7:17-18 </a:t>
            </a:r>
            <a:r>
              <a:rPr lang="en-US" sz="2800" b="1" dirty="0"/>
              <a:t/>
            </a:r>
            <a:br>
              <a:rPr lang="en-US" sz="2800" b="1" dirty="0"/>
            </a:br>
            <a:r>
              <a:rPr lang="en-US" sz="2800" i="1" baseline="30000" dirty="0"/>
              <a:t>17</a:t>
            </a:r>
            <a:r>
              <a:rPr lang="en-US" sz="2800" i="1" dirty="0"/>
              <a:t> Do you not see what they are doing in the cities of Judah, in the streets of Jerusalem? </a:t>
            </a:r>
            <a:r>
              <a:rPr lang="en-US" sz="2800" i="1" baseline="30000" dirty="0"/>
              <a:t>18</a:t>
            </a:r>
            <a:r>
              <a:rPr lang="en-US" sz="2800" i="1" dirty="0"/>
              <a:t> The children gather wood, their fathers light the fire, and the women knead dough to make cakes for the Queen of Heaven, while libations are poured out to other gods—all to offend me!</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674" y="1375577"/>
            <a:ext cx="2743206" cy="3648463"/>
          </a:xfrm>
          <a:prstGeom prst="rect">
            <a:avLst/>
          </a:prstGeom>
        </p:spPr>
      </p:pic>
      <p:sp>
        <p:nvSpPr>
          <p:cNvPr id="7" name="TextBox 6"/>
          <p:cNvSpPr txBox="1"/>
          <p:nvPr/>
        </p:nvSpPr>
        <p:spPr>
          <a:xfrm>
            <a:off x="2759675" y="5460503"/>
            <a:ext cx="9274632" cy="523220"/>
          </a:xfrm>
          <a:prstGeom prst="rect">
            <a:avLst/>
          </a:prstGeom>
          <a:noFill/>
        </p:spPr>
        <p:txBody>
          <a:bodyPr wrap="square" rtlCol="0">
            <a:spAutoFit/>
          </a:bodyPr>
          <a:lstStyle/>
          <a:p>
            <a:r>
              <a:rPr lang="en-US" sz="2800" dirty="0"/>
              <a:t>A common passage used to </a:t>
            </a:r>
            <a:r>
              <a:rPr lang="en-US" sz="2800" dirty="0" smtClean="0"/>
              <a:t>refute the Queen-ship of Mary</a:t>
            </a:r>
            <a:endParaRPr lang="en-US" sz="2800" dirty="0"/>
          </a:p>
        </p:txBody>
      </p:sp>
    </p:spTree>
    <p:extLst>
      <p:ext uri="{BB962C8B-B14F-4D97-AF65-F5344CB8AC3E}">
        <p14:creationId xmlns:p14="http://schemas.microsoft.com/office/powerpoint/2010/main" val="3648728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518" y="1282749"/>
            <a:ext cx="3410219" cy="4798916"/>
          </a:xfrm>
          <a:prstGeom prst="rect">
            <a:avLst/>
          </a:prstGeom>
        </p:spPr>
      </p:pic>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Catholic Teachings About Mary</a:t>
            </a:r>
            <a:endParaRPr lang="en-US" b="1" dirty="0">
              <a:solidFill>
                <a:schemeClr val="accent4"/>
              </a:solidFill>
              <a:latin typeface="Trajan Pro" panose="02020502050506020301" pitchFamily="18" charset="0"/>
            </a:endParaRPr>
          </a:p>
        </p:txBody>
      </p:sp>
      <p:sp>
        <p:nvSpPr>
          <p:cNvPr id="5" name="TextBox 4"/>
          <p:cNvSpPr txBox="1"/>
          <p:nvPr/>
        </p:nvSpPr>
        <p:spPr>
          <a:xfrm>
            <a:off x="2759674" y="2158713"/>
            <a:ext cx="6748220" cy="4201150"/>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dirty="0">
                <a:latin typeface="Trebuchet MS" panose="020B0603020202020204" pitchFamily="34" charset="0"/>
              </a:rPr>
              <a:t>The Immaculate Conception</a:t>
            </a:r>
          </a:p>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Perpetual Virginity</a:t>
            </a:r>
          </a:p>
          <a:p>
            <a:pPr marL="457200" indent="-457200">
              <a:spcAft>
                <a:spcPts val="1800"/>
              </a:spcAft>
              <a:buFont typeface="Arial" panose="020B0604020202020204" pitchFamily="34" charset="0"/>
              <a:buChar char="•"/>
            </a:pPr>
            <a:r>
              <a:rPr lang="en-US" sz="3200" dirty="0">
                <a:latin typeface="Trebuchet MS" panose="020B0603020202020204" pitchFamily="34" charset="0"/>
              </a:rPr>
              <a:t>As Ark of the New Covenant</a:t>
            </a:r>
          </a:p>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The Assumption of Mary</a:t>
            </a:r>
          </a:p>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Mary Queen of Heaven</a:t>
            </a:r>
          </a:p>
          <a:p>
            <a:pPr>
              <a:spcAft>
                <a:spcPts val="1800"/>
              </a:spcAft>
            </a:pPr>
            <a:endParaRPr lang="en-US" sz="3200" dirty="0">
              <a:latin typeface="Trebuchet MS" panose="020B0603020202020204" pitchFamily="34" charset="0"/>
            </a:endParaRPr>
          </a:p>
        </p:txBody>
      </p:sp>
    </p:spTree>
    <p:extLst>
      <p:ext uri="{BB962C8B-B14F-4D97-AF65-F5344CB8AC3E}">
        <p14:creationId xmlns:p14="http://schemas.microsoft.com/office/powerpoint/2010/main" val="24261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Mary, Queen of Heaven</a:t>
            </a:r>
            <a:endParaRPr lang="en-US" b="1" dirty="0">
              <a:solidFill>
                <a:schemeClr val="accent4"/>
              </a:solidFill>
              <a:latin typeface="Trajan Pro" panose="02020502050506020301" pitchFamily="18" charset="0"/>
            </a:endParaRPr>
          </a:p>
        </p:txBody>
      </p:sp>
      <p:sp>
        <p:nvSpPr>
          <p:cNvPr id="5" name="TextBox 4"/>
          <p:cNvSpPr txBox="1"/>
          <p:nvPr/>
        </p:nvSpPr>
        <p:spPr>
          <a:xfrm>
            <a:off x="6550089" y="1245428"/>
            <a:ext cx="4655975" cy="4832092"/>
          </a:xfrm>
          <a:prstGeom prst="rect">
            <a:avLst/>
          </a:prstGeom>
          <a:noFill/>
        </p:spPr>
        <p:txBody>
          <a:bodyPr wrap="square" rtlCol="0">
            <a:spAutoFit/>
          </a:bodyPr>
          <a:lstStyle/>
          <a:p>
            <a:r>
              <a:rPr lang="en-US" sz="2800" dirty="0"/>
              <a:t>First, let us be clear about what the Catholic Church means by the </a:t>
            </a:r>
            <a:r>
              <a:rPr lang="en-US" sz="2800" dirty="0" smtClean="0"/>
              <a:t>Queen-ship </a:t>
            </a:r>
            <a:r>
              <a:rPr lang="en-US" sz="2800" dirty="0"/>
              <a:t>of Mary. Simply put, the </a:t>
            </a:r>
            <a:r>
              <a:rPr lang="en-US" sz="2800" dirty="0" smtClean="0"/>
              <a:t/>
            </a:r>
            <a:br>
              <a:rPr lang="en-US" sz="2800" dirty="0" smtClean="0"/>
            </a:br>
            <a:r>
              <a:rPr lang="en-US" sz="2800" dirty="0" smtClean="0"/>
              <a:t>Queen-ship </a:t>
            </a:r>
            <a:r>
              <a:rPr lang="en-US" sz="2800" dirty="0"/>
              <a:t>of Mary refers to Mary’s royal dignity as Mother of the King of Kings, Jesus Christ. As we shall see, that title takes nothing away from Jesus’ own Kingship, but rather is a consequence of it. </a:t>
            </a:r>
            <a:endParaRPr 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654" y="1245428"/>
            <a:ext cx="3424135" cy="4819470"/>
          </a:xfrm>
          <a:prstGeom prst="rect">
            <a:avLst/>
          </a:prstGeom>
        </p:spPr>
      </p:pic>
    </p:spTree>
    <p:extLst>
      <p:ext uri="{BB962C8B-B14F-4D97-AF65-F5344CB8AC3E}">
        <p14:creationId xmlns:p14="http://schemas.microsoft.com/office/powerpoint/2010/main" val="1705100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Mary, Queen of Heaven</a:t>
            </a:r>
            <a:endParaRPr lang="en-US" b="1" dirty="0">
              <a:solidFill>
                <a:schemeClr val="accent4"/>
              </a:solidFill>
              <a:latin typeface="Trajan Pro" panose="02020502050506020301" pitchFamily="18" charset="0"/>
            </a:endParaRPr>
          </a:p>
        </p:txBody>
      </p:sp>
      <p:sp>
        <p:nvSpPr>
          <p:cNvPr id="5" name="TextBox 4"/>
          <p:cNvSpPr txBox="1"/>
          <p:nvPr/>
        </p:nvSpPr>
        <p:spPr>
          <a:xfrm>
            <a:off x="6550090" y="1245428"/>
            <a:ext cx="4366726" cy="4770537"/>
          </a:xfrm>
          <a:prstGeom prst="rect">
            <a:avLst/>
          </a:prstGeom>
          <a:noFill/>
        </p:spPr>
        <p:txBody>
          <a:bodyPr wrap="square" rtlCol="0">
            <a:spAutoFit/>
          </a:bodyPr>
          <a:lstStyle/>
          <a:p>
            <a:r>
              <a:rPr lang="en-US" sz="2800" i="1" baseline="30000" dirty="0"/>
              <a:t>1</a:t>
            </a:r>
            <a:r>
              <a:rPr lang="en-US" sz="2800" i="1" dirty="0"/>
              <a:t> A great sign appeared in the sky, a woman clothed with the sun, with the moon under her feet, and on her head a crown of twelve stars</a:t>
            </a:r>
            <a:r>
              <a:rPr lang="en-US" sz="2800" i="1" dirty="0" smtClean="0"/>
              <a:t>.</a:t>
            </a:r>
          </a:p>
          <a:p>
            <a:r>
              <a:rPr lang="en-US" sz="2400" dirty="0">
                <a:solidFill>
                  <a:schemeClr val="accent4"/>
                </a:solidFill>
              </a:rPr>
              <a:t>Revelation 12:1</a:t>
            </a:r>
          </a:p>
          <a:p>
            <a:endParaRPr lang="en-US" sz="2800" dirty="0" smtClean="0"/>
          </a:p>
          <a:p>
            <a:r>
              <a:rPr lang="en-US" sz="2800" dirty="0" smtClean="0"/>
              <a:t>A woman in heaven with a crown on her head.  Surely, this is the Queen of Heaven.</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654" y="1245428"/>
            <a:ext cx="3424135" cy="4819470"/>
          </a:xfrm>
          <a:prstGeom prst="rect">
            <a:avLst/>
          </a:prstGeom>
        </p:spPr>
      </p:pic>
    </p:spTree>
    <p:extLst>
      <p:ext uri="{BB962C8B-B14F-4D97-AF65-F5344CB8AC3E}">
        <p14:creationId xmlns:p14="http://schemas.microsoft.com/office/powerpoint/2010/main" val="336942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Mary, Queen of Heaven</a:t>
            </a:r>
            <a:endParaRPr lang="en-US" b="1" dirty="0">
              <a:solidFill>
                <a:schemeClr val="accent4"/>
              </a:solidFill>
              <a:latin typeface="Trajan Pro" panose="02020502050506020301" pitchFamily="18" charset="0"/>
            </a:endParaRPr>
          </a:p>
        </p:txBody>
      </p:sp>
      <p:sp>
        <p:nvSpPr>
          <p:cNvPr id="5" name="TextBox 4"/>
          <p:cNvSpPr txBox="1"/>
          <p:nvPr/>
        </p:nvSpPr>
        <p:spPr>
          <a:xfrm>
            <a:off x="6550090" y="1245428"/>
            <a:ext cx="5159828" cy="5139869"/>
          </a:xfrm>
          <a:prstGeom prst="rect">
            <a:avLst/>
          </a:prstGeom>
          <a:noFill/>
        </p:spPr>
        <p:txBody>
          <a:bodyPr wrap="square" rtlCol="0">
            <a:spAutoFit/>
          </a:bodyPr>
          <a:lstStyle/>
          <a:p>
            <a:r>
              <a:rPr lang="en-US" sz="2400" i="1" baseline="30000" dirty="0"/>
              <a:t>5</a:t>
            </a:r>
            <a:r>
              <a:rPr lang="en-US" sz="2400" i="1" dirty="0"/>
              <a:t> She gave birth to a son, a male child, destined to rule all the nations with an iron rod. Her child was caught up to God and his throne.</a:t>
            </a:r>
            <a:endParaRPr lang="en-US" sz="2400" dirty="0"/>
          </a:p>
          <a:p>
            <a:r>
              <a:rPr lang="en-US" sz="2400" dirty="0" smtClean="0">
                <a:solidFill>
                  <a:schemeClr val="accent4"/>
                </a:solidFill>
              </a:rPr>
              <a:t>Revelation 12:5</a:t>
            </a:r>
          </a:p>
          <a:p>
            <a:endParaRPr lang="en-US" sz="2400" i="1" baseline="30000" dirty="0" smtClean="0"/>
          </a:p>
          <a:p>
            <a:r>
              <a:rPr lang="en-US" sz="2400" i="1" baseline="30000" dirty="0" smtClean="0"/>
              <a:t>15</a:t>
            </a:r>
            <a:r>
              <a:rPr lang="en-US" sz="2400" i="1" dirty="0" smtClean="0"/>
              <a:t> </a:t>
            </a:r>
            <a:r>
              <a:rPr lang="en-US" sz="2400" i="1" dirty="0"/>
              <a:t>…He will rule them with an iron rod, and he himself will tread out in the wine press the wine of the fury and wrath of God the almighty. 16 He has a name written on his cloak and on his thigh, </a:t>
            </a:r>
            <a:r>
              <a:rPr lang="en-US" sz="2400" b="1" i="1" dirty="0"/>
              <a:t>“King of kings and Lord of lords.”</a:t>
            </a:r>
            <a:endParaRPr lang="en-US" sz="2400" dirty="0"/>
          </a:p>
          <a:p>
            <a:r>
              <a:rPr lang="en-US" sz="2400" dirty="0">
                <a:solidFill>
                  <a:schemeClr val="accent4"/>
                </a:solidFill>
              </a:rPr>
              <a:t>Revelation 19:15-16</a:t>
            </a:r>
          </a:p>
          <a:p>
            <a:endParaRPr lang="en-US" sz="2400" dirty="0">
              <a:solidFill>
                <a:schemeClr val="accent4"/>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674" y="1245428"/>
            <a:ext cx="3590925" cy="4762500"/>
          </a:xfrm>
          <a:prstGeom prst="rect">
            <a:avLst/>
          </a:prstGeom>
        </p:spPr>
      </p:pic>
    </p:spTree>
    <p:extLst>
      <p:ext uri="{BB962C8B-B14F-4D97-AF65-F5344CB8AC3E}">
        <p14:creationId xmlns:p14="http://schemas.microsoft.com/office/powerpoint/2010/main" val="3309510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Mary, Queen of Heaven</a:t>
            </a:r>
            <a:endParaRPr lang="en-US" b="1" dirty="0">
              <a:solidFill>
                <a:schemeClr val="accent4"/>
              </a:solidFill>
              <a:latin typeface="Trajan Pro" panose="02020502050506020301" pitchFamily="18" charset="0"/>
            </a:endParaRPr>
          </a:p>
        </p:txBody>
      </p:sp>
      <p:sp>
        <p:nvSpPr>
          <p:cNvPr id="5" name="TextBox 4"/>
          <p:cNvSpPr txBox="1"/>
          <p:nvPr/>
        </p:nvSpPr>
        <p:spPr>
          <a:xfrm>
            <a:off x="7100596" y="2053232"/>
            <a:ext cx="4609322" cy="3293209"/>
          </a:xfrm>
          <a:prstGeom prst="rect">
            <a:avLst/>
          </a:prstGeom>
          <a:noFill/>
        </p:spPr>
        <p:txBody>
          <a:bodyPr wrap="square" rtlCol="0">
            <a:spAutoFit/>
          </a:bodyPr>
          <a:lstStyle/>
          <a:p>
            <a:r>
              <a:rPr lang="en-US" sz="2800" i="1" baseline="30000" dirty="0"/>
              <a:t>8</a:t>
            </a:r>
            <a:r>
              <a:rPr lang="en-US" sz="2800" i="1" dirty="0"/>
              <a:t> I am Alpha and Omega, the beginning and the ending, </a:t>
            </a:r>
            <a:r>
              <a:rPr lang="en-US" sz="2800" i="1" dirty="0" err="1"/>
              <a:t>saith</a:t>
            </a:r>
            <a:r>
              <a:rPr lang="en-US" sz="2800" i="1" dirty="0"/>
              <a:t> the Lord, which is, and which was, and which is to come, the Almighty.</a:t>
            </a:r>
            <a:endParaRPr lang="en-US" sz="2800" dirty="0"/>
          </a:p>
          <a:p>
            <a:r>
              <a:rPr lang="en-US" sz="2800" dirty="0">
                <a:solidFill>
                  <a:schemeClr val="accent4"/>
                </a:solidFill>
              </a:rPr>
              <a:t>Revelation 1:8</a:t>
            </a:r>
          </a:p>
          <a:p>
            <a:endParaRPr lang="en-US" sz="2400" i="1" baseline="30000" dirty="0" smtClean="0"/>
          </a:p>
          <a:p>
            <a:endParaRPr lang="en-US" sz="2400" dirty="0">
              <a:solidFill>
                <a:schemeClr val="accent4"/>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075" y="1530828"/>
            <a:ext cx="3861957" cy="3815613"/>
          </a:xfrm>
          <a:prstGeom prst="rect">
            <a:avLst/>
          </a:prstGeom>
        </p:spPr>
      </p:pic>
    </p:spTree>
    <p:extLst>
      <p:ext uri="{BB962C8B-B14F-4D97-AF65-F5344CB8AC3E}">
        <p14:creationId xmlns:p14="http://schemas.microsoft.com/office/powerpoint/2010/main" val="1520154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Mary, Queen of Heaven</a:t>
            </a:r>
            <a:endParaRPr lang="en-US" b="1" dirty="0">
              <a:solidFill>
                <a:schemeClr val="accent4"/>
              </a:solidFill>
              <a:latin typeface="Trajan Pro" panose="02020502050506020301" pitchFamily="18" charset="0"/>
            </a:endParaRPr>
          </a:p>
        </p:txBody>
      </p:sp>
      <p:sp>
        <p:nvSpPr>
          <p:cNvPr id="5" name="TextBox 4"/>
          <p:cNvSpPr txBox="1"/>
          <p:nvPr/>
        </p:nvSpPr>
        <p:spPr>
          <a:xfrm>
            <a:off x="7091266" y="1530828"/>
            <a:ext cx="4609322" cy="4524315"/>
          </a:xfrm>
          <a:prstGeom prst="rect">
            <a:avLst/>
          </a:prstGeom>
          <a:noFill/>
        </p:spPr>
        <p:txBody>
          <a:bodyPr wrap="square" rtlCol="0">
            <a:spAutoFit/>
          </a:bodyPr>
          <a:lstStyle/>
          <a:p>
            <a:r>
              <a:rPr lang="en-US" sz="2800" b="1" dirty="0"/>
              <a:t>The Alpha</a:t>
            </a:r>
            <a:r>
              <a:rPr lang="en-US" sz="2800" b="1" dirty="0" smtClean="0"/>
              <a:t>:</a:t>
            </a:r>
          </a:p>
          <a:p>
            <a:endParaRPr lang="en-US" sz="2800" dirty="0"/>
          </a:p>
          <a:p>
            <a:r>
              <a:rPr lang="en-US" sz="2400" dirty="0">
                <a:solidFill>
                  <a:schemeClr val="accent4"/>
                </a:solidFill>
              </a:rPr>
              <a:t>Geneses 3:15 15</a:t>
            </a:r>
          </a:p>
          <a:p>
            <a:r>
              <a:rPr lang="en-US" sz="2800" i="1" baseline="30000" dirty="0"/>
              <a:t>15</a:t>
            </a:r>
            <a:r>
              <a:rPr lang="en-US" sz="2800" i="1" dirty="0"/>
              <a:t> I will put enmity between you </a:t>
            </a:r>
            <a:r>
              <a:rPr lang="en-US" sz="2800" b="1" i="1" dirty="0"/>
              <a:t>[Satin]</a:t>
            </a:r>
            <a:r>
              <a:rPr lang="en-US" sz="2800" i="1" dirty="0"/>
              <a:t> and the woman, </a:t>
            </a:r>
            <a:r>
              <a:rPr lang="en-US" sz="2800" b="1" i="1" dirty="0"/>
              <a:t>[Mary]</a:t>
            </a:r>
            <a:r>
              <a:rPr lang="en-US" sz="2800" i="1" dirty="0"/>
              <a:t> and between your offspring and hers </a:t>
            </a:r>
            <a:r>
              <a:rPr lang="en-US" sz="2800" b="1" i="1" dirty="0"/>
              <a:t>[Jesus]</a:t>
            </a:r>
            <a:r>
              <a:rPr lang="en-US" sz="2800" i="1" dirty="0"/>
              <a:t>; They will strike at your head, while you strike at their heel.</a:t>
            </a:r>
            <a:endParaRPr lang="en-US" sz="2800" dirty="0"/>
          </a:p>
          <a:p>
            <a:endParaRPr lang="en-US" sz="2400" i="1" baseline="30000" dirty="0" smtClean="0"/>
          </a:p>
          <a:p>
            <a:endParaRPr lang="en-US" sz="2400" dirty="0">
              <a:solidFill>
                <a:schemeClr val="accent4"/>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075" y="1530828"/>
            <a:ext cx="3861957" cy="3815613"/>
          </a:xfrm>
          <a:prstGeom prst="rect">
            <a:avLst/>
          </a:prstGeom>
        </p:spPr>
      </p:pic>
    </p:spTree>
    <p:extLst>
      <p:ext uri="{BB962C8B-B14F-4D97-AF65-F5344CB8AC3E}">
        <p14:creationId xmlns:p14="http://schemas.microsoft.com/office/powerpoint/2010/main" val="2105781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Mary, Queen of Heaven</a:t>
            </a:r>
            <a:endParaRPr lang="en-US" b="1" dirty="0">
              <a:solidFill>
                <a:schemeClr val="accent4"/>
              </a:solidFill>
              <a:latin typeface="Trajan Pro" panose="02020502050506020301" pitchFamily="18" charset="0"/>
            </a:endParaRPr>
          </a:p>
        </p:txBody>
      </p:sp>
      <p:sp>
        <p:nvSpPr>
          <p:cNvPr id="5" name="TextBox 4"/>
          <p:cNvSpPr txBox="1"/>
          <p:nvPr/>
        </p:nvSpPr>
        <p:spPr>
          <a:xfrm>
            <a:off x="7091266" y="1530828"/>
            <a:ext cx="4609322" cy="5139869"/>
          </a:xfrm>
          <a:prstGeom prst="rect">
            <a:avLst/>
          </a:prstGeom>
          <a:noFill/>
        </p:spPr>
        <p:txBody>
          <a:bodyPr wrap="square" rtlCol="0">
            <a:spAutoFit/>
          </a:bodyPr>
          <a:lstStyle/>
          <a:p>
            <a:r>
              <a:rPr lang="en-US" sz="2800" b="1" dirty="0"/>
              <a:t>The Omega</a:t>
            </a:r>
            <a:r>
              <a:rPr lang="en-US" sz="2800" b="1" dirty="0" smtClean="0"/>
              <a:t>:</a:t>
            </a:r>
          </a:p>
          <a:p>
            <a:endParaRPr lang="en-US" sz="2800" dirty="0"/>
          </a:p>
          <a:p>
            <a:r>
              <a:rPr lang="en-US" sz="2400" dirty="0" smtClean="0">
                <a:solidFill>
                  <a:schemeClr val="accent4"/>
                </a:solidFill>
              </a:rPr>
              <a:t>Revelation </a:t>
            </a:r>
            <a:r>
              <a:rPr lang="en-US" sz="2400" dirty="0">
                <a:solidFill>
                  <a:schemeClr val="accent4"/>
                </a:solidFill>
              </a:rPr>
              <a:t>12:17</a:t>
            </a:r>
          </a:p>
          <a:p>
            <a:r>
              <a:rPr lang="en-US" sz="2800" i="1" baseline="30000" dirty="0"/>
              <a:t>17</a:t>
            </a:r>
            <a:r>
              <a:rPr lang="en-US" sz="2800" i="1" dirty="0"/>
              <a:t> Then the dragon </a:t>
            </a:r>
            <a:r>
              <a:rPr lang="en-US" sz="2800" b="1" i="1" dirty="0"/>
              <a:t>[Satin]</a:t>
            </a:r>
            <a:r>
              <a:rPr lang="en-US" sz="2800" i="1" dirty="0"/>
              <a:t> became angry with the woman </a:t>
            </a:r>
            <a:r>
              <a:rPr lang="en-US" sz="2800" b="1" i="1" dirty="0"/>
              <a:t>[Mary]</a:t>
            </a:r>
            <a:r>
              <a:rPr lang="en-US" sz="2800" i="1" dirty="0"/>
              <a:t> and went off to wage war against the rest of her offspring </a:t>
            </a:r>
            <a:r>
              <a:rPr lang="en-US" sz="2800" b="1" i="1" dirty="0"/>
              <a:t>[Jesus and the faithful]</a:t>
            </a:r>
            <a:r>
              <a:rPr lang="en-US" sz="2800" i="1" dirty="0"/>
              <a:t>, those who keep God’s commandments and bear witness to Jesus.</a:t>
            </a:r>
            <a:endParaRPr lang="en-US" sz="2800" dirty="0"/>
          </a:p>
          <a:p>
            <a:endParaRPr lang="en-US" sz="2400" dirty="0">
              <a:solidFill>
                <a:schemeClr val="accent4"/>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075" y="1530828"/>
            <a:ext cx="3861957" cy="3815613"/>
          </a:xfrm>
          <a:prstGeom prst="rect">
            <a:avLst/>
          </a:prstGeom>
        </p:spPr>
      </p:pic>
    </p:spTree>
    <p:extLst>
      <p:ext uri="{BB962C8B-B14F-4D97-AF65-F5344CB8AC3E}">
        <p14:creationId xmlns:p14="http://schemas.microsoft.com/office/powerpoint/2010/main" val="302022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Mary, Queen of Heaven</a:t>
            </a:r>
            <a:endParaRPr lang="en-US" b="1" dirty="0">
              <a:solidFill>
                <a:schemeClr val="accent4"/>
              </a:solidFill>
              <a:latin typeface="Trajan Pro" panose="02020502050506020301" pitchFamily="18" charset="0"/>
            </a:endParaRPr>
          </a:p>
        </p:txBody>
      </p:sp>
      <p:sp>
        <p:nvSpPr>
          <p:cNvPr id="5" name="TextBox 4"/>
          <p:cNvSpPr txBox="1"/>
          <p:nvPr/>
        </p:nvSpPr>
        <p:spPr>
          <a:xfrm>
            <a:off x="7109927" y="2697155"/>
            <a:ext cx="4609322" cy="3108543"/>
          </a:xfrm>
          <a:prstGeom prst="rect">
            <a:avLst/>
          </a:prstGeom>
          <a:noFill/>
        </p:spPr>
        <p:txBody>
          <a:bodyPr wrap="square" rtlCol="0">
            <a:spAutoFit/>
          </a:bodyPr>
          <a:lstStyle/>
          <a:p>
            <a:r>
              <a:rPr lang="en-US" sz="2800" b="1" dirty="0" smtClean="0"/>
              <a:t>Mary</a:t>
            </a:r>
          </a:p>
          <a:p>
            <a:endParaRPr lang="en-US" sz="2800" dirty="0"/>
          </a:p>
          <a:p>
            <a:r>
              <a:rPr lang="en-US" sz="2800" i="1" dirty="0" smtClean="0"/>
              <a:t>Opens the Bible as the “Woman” in Genesis</a:t>
            </a:r>
          </a:p>
          <a:p>
            <a:endParaRPr lang="en-US" sz="2800" i="1" dirty="0"/>
          </a:p>
          <a:p>
            <a:r>
              <a:rPr lang="en-US" sz="2800" i="1" dirty="0" smtClean="0"/>
              <a:t>Closes the Bible as the “Woman” in Revelation. </a:t>
            </a:r>
            <a:endParaRPr lang="en-US" sz="2400" dirty="0">
              <a:solidFill>
                <a:schemeClr val="accent4"/>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674" y="1306286"/>
            <a:ext cx="3804463" cy="4971927"/>
          </a:xfrm>
          <a:prstGeom prst="rect">
            <a:avLst/>
          </a:prstGeom>
        </p:spPr>
      </p:pic>
    </p:spTree>
    <p:extLst>
      <p:ext uri="{BB962C8B-B14F-4D97-AF65-F5344CB8AC3E}">
        <p14:creationId xmlns:p14="http://schemas.microsoft.com/office/powerpoint/2010/main" val="379638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510" y="1122363"/>
            <a:ext cx="9144000" cy="2387600"/>
          </a:xfrm>
        </p:spPr>
        <p:txBody>
          <a:bodyPr>
            <a:normAutofit/>
          </a:bodyPr>
          <a:lstStyle/>
          <a:p>
            <a:pPr algn="l"/>
            <a:r>
              <a:rPr lang="en-US" dirty="0" smtClean="0">
                <a:solidFill>
                  <a:schemeClr val="accent4"/>
                </a:solidFill>
                <a:latin typeface="Trajan Pro" panose="02020502050506020301" pitchFamily="18" charset="0"/>
              </a:rPr>
              <a:t>Apologetics…</a:t>
            </a:r>
            <a:br>
              <a:rPr lang="en-US" dirty="0" smtClean="0">
                <a:solidFill>
                  <a:schemeClr val="accent4"/>
                </a:solidFill>
                <a:latin typeface="Trajan Pro" panose="02020502050506020301" pitchFamily="18" charset="0"/>
              </a:rPr>
            </a:br>
            <a:r>
              <a:rPr lang="en-US" sz="3600" dirty="0">
                <a:solidFill>
                  <a:schemeClr val="accent4"/>
                </a:solidFill>
                <a:latin typeface="Trajan Pro" panose="02020502050506020301" pitchFamily="18" charset="0"/>
              </a:rPr>
              <a:t>Defending the </a:t>
            </a:r>
            <a:r>
              <a:rPr lang="en-US" sz="3600" dirty="0" smtClean="0">
                <a:solidFill>
                  <a:schemeClr val="accent4"/>
                </a:solidFill>
                <a:latin typeface="Trajan Pro" panose="02020502050506020301" pitchFamily="18" charset="0"/>
              </a:rPr>
              <a:t>Faith</a:t>
            </a:r>
            <a:endParaRPr lang="en-US" dirty="0">
              <a:solidFill>
                <a:schemeClr val="accent4"/>
              </a:solidFill>
              <a:latin typeface="Trajan Pro" panose="02020502050506020301" pitchFamily="18" charset="0"/>
            </a:endParaRPr>
          </a:p>
        </p:txBody>
      </p:sp>
      <p:sp>
        <p:nvSpPr>
          <p:cNvPr id="3" name="Subtitle 2"/>
          <p:cNvSpPr>
            <a:spLocks noGrp="1"/>
          </p:cNvSpPr>
          <p:nvPr>
            <p:ph type="subTitle" idx="1"/>
          </p:nvPr>
        </p:nvSpPr>
        <p:spPr>
          <a:xfrm>
            <a:off x="2026510" y="3602038"/>
            <a:ext cx="9144000" cy="1655762"/>
          </a:xfrm>
        </p:spPr>
        <p:txBody>
          <a:bodyPr/>
          <a:lstStyle/>
          <a:p>
            <a:pPr algn="l"/>
            <a:r>
              <a:rPr lang="en-US" dirty="0" smtClean="0">
                <a:latin typeface="Trajan Pro" panose="02020502050506020301" pitchFamily="18" charset="0"/>
              </a:rPr>
              <a:t>Scripture in Support of Our Catholic Beliefs</a:t>
            </a:r>
            <a:endParaRPr lang="en-US" dirty="0">
              <a:latin typeface="Trajan Pro" panose="02020502050506020301" pitchFamily="18" charset="0"/>
            </a:endParaRPr>
          </a:p>
        </p:txBody>
      </p:sp>
    </p:spTree>
    <p:extLst>
      <p:ext uri="{BB962C8B-B14F-4D97-AF65-F5344CB8AC3E}">
        <p14:creationId xmlns:p14="http://schemas.microsoft.com/office/powerpoint/2010/main" val="414971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518" y="1282749"/>
            <a:ext cx="3410219" cy="4798916"/>
          </a:xfrm>
          <a:prstGeom prst="rect">
            <a:avLst/>
          </a:prstGeom>
        </p:spPr>
      </p:pic>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Catholic Teachings About Mary</a:t>
            </a:r>
            <a:endParaRPr lang="en-US" b="1" dirty="0">
              <a:solidFill>
                <a:schemeClr val="accent4"/>
              </a:solidFill>
              <a:latin typeface="Trajan Pro" panose="02020502050506020301" pitchFamily="18" charset="0"/>
            </a:endParaRPr>
          </a:p>
        </p:txBody>
      </p:sp>
      <p:sp>
        <p:nvSpPr>
          <p:cNvPr id="5" name="TextBox 4"/>
          <p:cNvSpPr txBox="1"/>
          <p:nvPr/>
        </p:nvSpPr>
        <p:spPr>
          <a:xfrm>
            <a:off x="2759674" y="2158713"/>
            <a:ext cx="6748220" cy="2754600"/>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dirty="0">
                <a:latin typeface="Trebuchet MS" panose="020B0603020202020204" pitchFamily="34" charset="0"/>
              </a:rPr>
              <a:t>As Ark of the New Covenant</a:t>
            </a:r>
          </a:p>
          <a:p>
            <a:pPr marL="457200" indent="-457200">
              <a:spcAft>
                <a:spcPts val="1800"/>
              </a:spcAft>
              <a:buFont typeface="Arial" panose="020B0604020202020204" pitchFamily="34" charset="0"/>
              <a:buChar char="•"/>
            </a:pPr>
            <a:r>
              <a:rPr lang="en-US" sz="3200" dirty="0">
                <a:latin typeface="Trebuchet MS" panose="020B0603020202020204" pitchFamily="34" charset="0"/>
              </a:rPr>
              <a:t>The Assumption of Mary</a:t>
            </a:r>
          </a:p>
          <a:p>
            <a:pPr marL="457200" indent="-457200">
              <a:spcAft>
                <a:spcPts val="1800"/>
              </a:spcAft>
              <a:buFont typeface="Arial" panose="020B0604020202020204" pitchFamily="34" charset="0"/>
              <a:buChar char="•"/>
            </a:pPr>
            <a:r>
              <a:rPr lang="en-US" sz="3200" dirty="0">
                <a:latin typeface="Trebuchet MS" panose="020B0603020202020204" pitchFamily="34" charset="0"/>
              </a:rPr>
              <a:t>Mary Queen of Heaven</a:t>
            </a:r>
          </a:p>
          <a:p>
            <a:pPr>
              <a:spcAft>
                <a:spcPts val="1800"/>
              </a:spcAft>
            </a:pPr>
            <a:endParaRPr lang="en-US" sz="3200" dirty="0">
              <a:latin typeface="Trebuchet MS" panose="020B0603020202020204" pitchFamily="34" charset="0"/>
            </a:endParaRPr>
          </a:p>
        </p:txBody>
      </p:sp>
    </p:spTree>
    <p:extLst>
      <p:ext uri="{BB962C8B-B14F-4D97-AF65-F5344CB8AC3E}">
        <p14:creationId xmlns:p14="http://schemas.microsoft.com/office/powerpoint/2010/main" val="37943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Mary as Ark of the New Covenant</a:t>
            </a:r>
            <a:endParaRPr lang="en-US" b="1" dirty="0">
              <a:solidFill>
                <a:schemeClr val="accent4"/>
              </a:solidFill>
              <a:latin typeface="Trajan Pro" panose="02020502050506020301"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669" y="3188971"/>
            <a:ext cx="5359331" cy="3669029"/>
          </a:xfrm>
          <a:prstGeom prst="rect">
            <a:avLst/>
          </a:prstGeom>
        </p:spPr>
      </p:pic>
      <p:sp>
        <p:nvSpPr>
          <p:cNvPr id="5" name="TextBox 4"/>
          <p:cNvSpPr txBox="1"/>
          <p:nvPr/>
        </p:nvSpPr>
        <p:spPr>
          <a:xfrm>
            <a:off x="2759674" y="2158713"/>
            <a:ext cx="5749844" cy="3539430"/>
          </a:xfrm>
          <a:prstGeom prst="rect">
            <a:avLst/>
          </a:prstGeom>
          <a:noFill/>
        </p:spPr>
        <p:txBody>
          <a:bodyPr wrap="square" rtlCol="0">
            <a:spAutoFit/>
          </a:bodyPr>
          <a:lstStyle/>
          <a:p>
            <a:r>
              <a:rPr lang="en-US" sz="3200" dirty="0" smtClean="0">
                <a:latin typeface="Trebuchet MS" panose="020B0603020202020204" pitchFamily="34" charset="0"/>
              </a:rPr>
              <a:t>God commanded the Israelites to build an ark, overlaid inside and out with the </a:t>
            </a:r>
          </a:p>
          <a:p>
            <a:r>
              <a:rPr lang="en-US" sz="3200" dirty="0" smtClean="0">
                <a:latin typeface="Trebuchet MS" panose="020B0603020202020204" pitchFamily="34" charset="0"/>
              </a:rPr>
              <a:t>purest refined gold to </a:t>
            </a:r>
          </a:p>
          <a:p>
            <a:r>
              <a:rPr lang="en-US" sz="3200" dirty="0" smtClean="0">
                <a:latin typeface="Trebuchet MS" panose="020B0603020202020204" pitchFamily="34" charset="0"/>
              </a:rPr>
              <a:t>hold their most Holy </a:t>
            </a:r>
          </a:p>
          <a:p>
            <a:r>
              <a:rPr lang="en-US" sz="3200" dirty="0" smtClean="0">
                <a:latin typeface="Trebuchet MS" panose="020B0603020202020204" pitchFamily="34" charset="0"/>
              </a:rPr>
              <a:t>and sacred items, </a:t>
            </a:r>
          </a:p>
          <a:p>
            <a:r>
              <a:rPr lang="en-US" sz="3200" dirty="0" smtClean="0">
                <a:latin typeface="Trebuchet MS" panose="020B0603020202020204" pitchFamily="34" charset="0"/>
              </a:rPr>
              <a:t>given them by God.</a:t>
            </a:r>
            <a:endParaRPr lang="en-US" sz="3200" i="1" dirty="0">
              <a:solidFill>
                <a:schemeClr val="accent4"/>
              </a:solidFill>
              <a:latin typeface="Trebuchet MS" panose="020B0603020202020204" pitchFamily="34" charset="0"/>
            </a:endParaRPr>
          </a:p>
        </p:txBody>
      </p:sp>
    </p:spTree>
    <p:extLst>
      <p:ext uri="{BB962C8B-B14F-4D97-AF65-F5344CB8AC3E}">
        <p14:creationId xmlns:p14="http://schemas.microsoft.com/office/powerpoint/2010/main" val="61381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91" y="1110343"/>
            <a:ext cx="3905107" cy="5747657"/>
          </a:xfrm>
          <a:prstGeom prst="rect">
            <a:avLst/>
          </a:prstGeom>
        </p:spPr>
      </p:pic>
      <p:sp>
        <p:nvSpPr>
          <p:cNvPr id="6" name="TextBox 5"/>
          <p:cNvSpPr txBox="1"/>
          <p:nvPr/>
        </p:nvSpPr>
        <p:spPr>
          <a:xfrm>
            <a:off x="2759674" y="2158713"/>
            <a:ext cx="5749844" cy="2554545"/>
          </a:xfrm>
          <a:prstGeom prst="rect">
            <a:avLst/>
          </a:prstGeom>
          <a:noFill/>
        </p:spPr>
        <p:txBody>
          <a:bodyPr wrap="square" rtlCol="0">
            <a:spAutoFit/>
          </a:bodyPr>
          <a:lstStyle/>
          <a:p>
            <a:r>
              <a:rPr lang="en-US" sz="3200" dirty="0">
                <a:latin typeface="Trebuchet MS" panose="020B0603020202020204" pitchFamily="34" charset="0"/>
              </a:rPr>
              <a:t>Does it not make perfect sense then, that God would create a pure and holy vessel to contain His most precious Son?</a:t>
            </a:r>
          </a:p>
        </p:txBody>
      </p:sp>
      <p:sp>
        <p:nvSpPr>
          <p:cNvPr id="8"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smtClean="0">
                <a:solidFill>
                  <a:schemeClr val="accent4"/>
                </a:solidFill>
                <a:latin typeface="Trajan Pro" panose="02020502050506020301" pitchFamily="18" charset="0"/>
              </a:rPr>
              <a:t>Mary as Ark of the New Covenant</a:t>
            </a:r>
            <a:endParaRPr lang="en-US" b="1" dirty="0">
              <a:solidFill>
                <a:schemeClr val="accent4"/>
              </a:solidFill>
              <a:latin typeface="Trajan Pro" panose="02020502050506020301" pitchFamily="18" charset="0"/>
            </a:endParaRPr>
          </a:p>
        </p:txBody>
      </p:sp>
    </p:spTree>
    <p:extLst>
      <p:ext uri="{BB962C8B-B14F-4D97-AF65-F5344CB8AC3E}">
        <p14:creationId xmlns:p14="http://schemas.microsoft.com/office/powerpoint/2010/main" val="88675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smtClean="0">
                <a:solidFill>
                  <a:schemeClr val="accent4"/>
                </a:solidFill>
                <a:latin typeface="Trajan Pro" panose="02020502050506020301" pitchFamily="18" charset="0"/>
              </a:rPr>
              <a:t>Mary as Ark of the New Covenant</a:t>
            </a:r>
            <a:endParaRPr lang="en-US" b="1" dirty="0">
              <a:solidFill>
                <a:schemeClr val="accent4"/>
              </a:solidFill>
              <a:latin typeface="Trajan Pro" panose="02020502050506020301" pitchFamily="18" charset="0"/>
            </a:endParaRPr>
          </a:p>
        </p:txBody>
      </p:sp>
      <p:sp>
        <p:nvSpPr>
          <p:cNvPr id="7" name="TextBox 6"/>
          <p:cNvSpPr txBox="1"/>
          <p:nvPr/>
        </p:nvSpPr>
        <p:spPr>
          <a:xfrm>
            <a:off x="2759674" y="1216547"/>
            <a:ext cx="8658808" cy="5386090"/>
          </a:xfrm>
          <a:prstGeom prst="rect">
            <a:avLst/>
          </a:prstGeom>
          <a:noFill/>
        </p:spPr>
        <p:txBody>
          <a:bodyPr wrap="square" rtlCol="0">
            <a:spAutoFit/>
          </a:bodyPr>
          <a:lstStyle/>
          <a:p>
            <a:r>
              <a:rPr lang="en-US" sz="3200" i="1" baseline="30000" dirty="0" smtClean="0">
                <a:latin typeface="Trebuchet MS" panose="020B0603020202020204" pitchFamily="34" charset="0"/>
              </a:rPr>
              <a:t>19</a:t>
            </a:r>
            <a:r>
              <a:rPr lang="en-US" i="1" dirty="0" smtClean="0"/>
              <a:t> </a:t>
            </a:r>
            <a:r>
              <a:rPr lang="en-US" sz="3200" i="1" dirty="0" smtClean="0">
                <a:latin typeface="Trebuchet MS" panose="020B0603020202020204" pitchFamily="34" charset="0"/>
              </a:rPr>
              <a:t>Then God’s Temple </a:t>
            </a:r>
            <a:r>
              <a:rPr lang="en-US" sz="3200" i="1" dirty="0">
                <a:latin typeface="Trebuchet MS" panose="020B0603020202020204" pitchFamily="34" charset="0"/>
              </a:rPr>
              <a:t>in heaven was opened, and the </a:t>
            </a:r>
            <a:r>
              <a:rPr lang="en-US" sz="3200" i="1" dirty="0">
                <a:solidFill>
                  <a:srgbClr val="FFC000"/>
                </a:solidFill>
                <a:latin typeface="Trebuchet MS" panose="020B0603020202020204" pitchFamily="34" charset="0"/>
              </a:rPr>
              <a:t>ark of his covenant </a:t>
            </a:r>
            <a:r>
              <a:rPr lang="en-US" sz="3200" i="1" dirty="0">
                <a:latin typeface="Trebuchet MS" panose="020B0603020202020204" pitchFamily="34" charset="0"/>
              </a:rPr>
              <a:t>could be seen in the temple. There were flashes of lightning, rumblings, and peals of thunder, an earthquake, and a violent hailstorm. – </a:t>
            </a:r>
            <a:r>
              <a:rPr lang="en-US" sz="3200" i="1" baseline="30000" dirty="0">
                <a:latin typeface="Trebuchet MS" panose="020B0603020202020204" pitchFamily="34" charset="0"/>
              </a:rPr>
              <a:t>1</a:t>
            </a:r>
            <a:r>
              <a:rPr lang="en-US" sz="3200" i="1" dirty="0">
                <a:latin typeface="Trebuchet MS" panose="020B0603020202020204" pitchFamily="34" charset="0"/>
              </a:rPr>
              <a:t> A great sign appeared in the sky, </a:t>
            </a:r>
            <a:r>
              <a:rPr lang="en-US" sz="3200" i="1" dirty="0">
                <a:solidFill>
                  <a:srgbClr val="FFC000"/>
                </a:solidFill>
                <a:latin typeface="Trebuchet MS" panose="020B0603020202020204" pitchFamily="34" charset="0"/>
              </a:rPr>
              <a:t>a woman clothed with the sun, with the moon under her feet, and on her head a crown of twelve stars</a:t>
            </a:r>
            <a:r>
              <a:rPr lang="en-US" sz="3200" i="1" dirty="0" smtClean="0">
                <a:solidFill>
                  <a:srgbClr val="FFC000"/>
                </a:solidFill>
                <a:latin typeface="Trebuchet MS" panose="020B0603020202020204" pitchFamily="34" charset="0"/>
              </a:rPr>
              <a:t>.</a:t>
            </a:r>
          </a:p>
          <a:p>
            <a:r>
              <a:rPr lang="en-US" sz="2400" dirty="0">
                <a:latin typeface="Trebuchet MS" panose="020B0603020202020204" pitchFamily="34" charset="0"/>
              </a:rPr>
              <a:t>Revelation 11:19 – </a:t>
            </a:r>
            <a:r>
              <a:rPr lang="en-US" sz="2400" dirty="0" smtClean="0">
                <a:latin typeface="Trebuchet MS" panose="020B0603020202020204" pitchFamily="34" charset="0"/>
              </a:rPr>
              <a:t>Revelation 12:1</a:t>
            </a:r>
            <a:endParaRPr lang="en-US" sz="2400" dirty="0">
              <a:latin typeface="Trebuchet MS" panose="020B0603020202020204" pitchFamily="34" charset="0"/>
            </a:endParaRPr>
          </a:p>
          <a:p>
            <a:endParaRPr lang="en-US" sz="3200" i="1" dirty="0">
              <a:latin typeface="Trebuchet MS" panose="020B0603020202020204" pitchFamily="34" charset="0"/>
            </a:endParaRPr>
          </a:p>
        </p:txBody>
      </p:sp>
    </p:spTree>
    <p:extLst>
      <p:ext uri="{BB962C8B-B14F-4D97-AF65-F5344CB8AC3E}">
        <p14:creationId xmlns:p14="http://schemas.microsoft.com/office/powerpoint/2010/main" val="182784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9674" y="2611212"/>
            <a:ext cx="6692236" cy="3200876"/>
          </a:xfrm>
          <a:prstGeom prst="rect">
            <a:avLst/>
          </a:prstGeom>
          <a:noFill/>
        </p:spPr>
        <p:txBody>
          <a:bodyPr wrap="square" rtlCol="0">
            <a:spAutoFit/>
          </a:bodyPr>
          <a:lstStyle/>
          <a:p>
            <a:r>
              <a:rPr lang="en-US" sz="2400" b="1" dirty="0">
                <a:solidFill>
                  <a:schemeClr val="accent4"/>
                </a:solidFill>
              </a:rPr>
              <a:t>Exodus 40:34 </a:t>
            </a:r>
          </a:p>
          <a:p>
            <a:r>
              <a:rPr lang="en-US" sz="3200" i="1" baseline="30000" dirty="0">
                <a:latin typeface="Trebuchet MS" panose="020B0603020202020204" pitchFamily="34" charset="0"/>
              </a:rPr>
              <a:t>34</a:t>
            </a:r>
            <a:r>
              <a:rPr lang="en-US" i="1" dirty="0"/>
              <a:t> </a:t>
            </a:r>
            <a:r>
              <a:rPr lang="en-US" sz="3200" i="1" dirty="0">
                <a:latin typeface="Trebuchet MS" panose="020B0603020202020204" pitchFamily="34" charset="0"/>
              </a:rPr>
              <a:t>Then the cloud </a:t>
            </a:r>
            <a:r>
              <a:rPr lang="en-US" sz="3200" i="1" dirty="0">
                <a:solidFill>
                  <a:schemeClr val="accent4"/>
                </a:solidFill>
                <a:latin typeface="Trebuchet MS" panose="020B0603020202020204" pitchFamily="34" charset="0"/>
              </a:rPr>
              <a:t>overshadowed </a:t>
            </a:r>
            <a:r>
              <a:rPr lang="en-US" sz="3200" i="1" dirty="0">
                <a:latin typeface="Trebuchet MS" panose="020B0603020202020204" pitchFamily="34" charset="0"/>
              </a:rPr>
              <a:t>the tent of meeting, and the glory of the LORD filled the tabernacle [the place of the Ark of the Covenant].</a:t>
            </a:r>
          </a:p>
          <a:p>
            <a:endParaRPr lang="en-US" dirty="0"/>
          </a:p>
        </p:txBody>
      </p:sp>
      <p:sp>
        <p:nvSpPr>
          <p:cNvPr id="11"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solidFill>
                <a:schemeClr val="accent4"/>
              </a:solidFill>
              <a:latin typeface="Trajan Pro" panose="02020502050506020301"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660" y="0"/>
            <a:ext cx="7694340" cy="5812088"/>
          </a:xfrm>
          <a:prstGeom prst="rect">
            <a:avLst/>
          </a:prstGeom>
        </p:spPr>
      </p:pic>
      <p:sp>
        <p:nvSpPr>
          <p:cNvPr id="13" name="Subtitle 2"/>
          <p:cNvSpPr txBox="1">
            <a:spLocks/>
          </p:cNvSpPr>
          <p:nvPr/>
        </p:nvSpPr>
        <p:spPr>
          <a:xfrm>
            <a:off x="2759673" y="480657"/>
            <a:ext cx="9432325" cy="45921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schemeClr val="accent4"/>
                </a:solidFill>
                <a:latin typeface="Trajan Pro" panose="02020502050506020301" pitchFamily="18" charset="0"/>
              </a:rPr>
              <a:t>Mary as Ark of the New Covenant</a:t>
            </a:r>
            <a:endParaRPr lang="en-US" b="1" dirty="0">
              <a:solidFill>
                <a:schemeClr val="accent4"/>
              </a:solidFill>
              <a:latin typeface="Trajan Pro" panose="02020502050506020301" pitchFamily="18" charset="0"/>
            </a:endParaRPr>
          </a:p>
        </p:txBody>
      </p:sp>
    </p:spTree>
    <p:extLst>
      <p:ext uri="{BB962C8B-B14F-4D97-AF65-F5344CB8AC3E}">
        <p14:creationId xmlns:p14="http://schemas.microsoft.com/office/powerpoint/2010/main" val="44132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9674" y="2606925"/>
            <a:ext cx="6692236" cy="4185761"/>
          </a:xfrm>
          <a:prstGeom prst="rect">
            <a:avLst/>
          </a:prstGeom>
          <a:noFill/>
        </p:spPr>
        <p:txBody>
          <a:bodyPr wrap="square" rtlCol="0">
            <a:spAutoFit/>
          </a:bodyPr>
          <a:lstStyle/>
          <a:p>
            <a:r>
              <a:rPr lang="en-US" sz="2400" b="1" dirty="0">
                <a:solidFill>
                  <a:schemeClr val="accent4"/>
                </a:solidFill>
              </a:rPr>
              <a:t>1 Kings 8:10-11 </a:t>
            </a:r>
          </a:p>
          <a:p>
            <a:r>
              <a:rPr lang="en-US" sz="3200" i="1" baseline="30000" dirty="0" smtClean="0">
                <a:latin typeface="Trebuchet MS" panose="020B0603020202020204" pitchFamily="34" charset="0"/>
              </a:rPr>
              <a:t>34</a:t>
            </a:r>
            <a:r>
              <a:rPr lang="en-US" i="1" dirty="0" smtClean="0"/>
              <a:t> </a:t>
            </a:r>
            <a:r>
              <a:rPr lang="en-US" sz="3200" i="1" dirty="0" smtClean="0">
                <a:latin typeface="Trebuchet MS" panose="020B0603020202020204" pitchFamily="34" charset="0"/>
              </a:rPr>
              <a:t>10 </a:t>
            </a:r>
            <a:r>
              <a:rPr lang="en-US" sz="3200" i="1" dirty="0">
                <a:latin typeface="Trebuchet MS" panose="020B0603020202020204" pitchFamily="34" charset="0"/>
              </a:rPr>
              <a:t>When the priests left the holy place, the cloud </a:t>
            </a:r>
            <a:r>
              <a:rPr lang="en-US" sz="3200" i="1" dirty="0">
                <a:solidFill>
                  <a:schemeClr val="accent4"/>
                </a:solidFill>
                <a:latin typeface="Trebuchet MS" panose="020B0603020202020204" pitchFamily="34" charset="0"/>
              </a:rPr>
              <a:t>overshadowed</a:t>
            </a:r>
            <a:r>
              <a:rPr lang="en-US" sz="3200" i="1" dirty="0">
                <a:latin typeface="Trebuchet MS" panose="020B0603020202020204" pitchFamily="34" charset="0"/>
              </a:rPr>
              <a:t> the house of the LORD </a:t>
            </a:r>
            <a:r>
              <a:rPr lang="en-US" sz="3200" i="1" baseline="30000" dirty="0">
                <a:latin typeface="Trebuchet MS" panose="020B0603020202020204" pitchFamily="34" charset="0"/>
              </a:rPr>
              <a:t>11</a:t>
            </a:r>
            <a:r>
              <a:rPr lang="en-US" sz="3200" i="1" dirty="0">
                <a:latin typeface="Trebuchet MS" panose="020B0603020202020204" pitchFamily="34" charset="0"/>
              </a:rPr>
              <a:t> so that the priests could no longer minister because of the cloud, since the glory of the LORD had filled the house of the LORD.</a:t>
            </a:r>
          </a:p>
          <a:p>
            <a:endParaRPr lang="en-US" dirty="0"/>
          </a:p>
        </p:txBody>
      </p:sp>
      <p:sp>
        <p:nvSpPr>
          <p:cNvPr id="10"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solidFill>
                <a:schemeClr val="accent4"/>
              </a:solidFill>
              <a:latin typeface="Trajan Pro" panose="02020502050506020301"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660" y="0"/>
            <a:ext cx="7694340" cy="5812088"/>
          </a:xfrm>
          <a:prstGeom prst="rect">
            <a:avLst/>
          </a:prstGeom>
        </p:spPr>
      </p:pic>
      <p:sp>
        <p:nvSpPr>
          <p:cNvPr id="12" name="Subtitle 2"/>
          <p:cNvSpPr txBox="1">
            <a:spLocks/>
          </p:cNvSpPr>
          <p:nvPr/>
        </p:nvSpPr>
        <p:spPr>
          <a:xfrm>
            <a:off x="2759673" y="480657"/>
            <a:ext cx="9432325" cy="45921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schemeClr val="accent4"/>
                </a:solidFill>
                <a:latin typeface="Trajan Pro" panose="02020502050506020301" pitchFamily="18" charset="0"/>
              </a:rPr>
              <a:t>Mary as Ark of the New Covenant</a:t>
            </a:r>
            <a:endParaRPr lang="en-US" b="1" dirty="0">
              <a:solidFill>
                <a:schemeClr val="accent4"/>
              </a:solidFill>
              <a:latin typeface="Trajan Pro" panose="02020502050506020301" pitchFamily="18" charset="0"/>
            </a:endParaRPr>
          </a:p>
        </p:txBody>
      </p:sp>
    </p:spTree>
    <p:extLst>
      <p:ext uri="{BB962C8B-B14F-4D97-AF65-F5344CB8AC3E}">
        <p14:creationId xmlns:p14="http://schemas.microsoft.com/office/powerpoint/2010/main" val="38605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759674" y="479898"/>
            <a:ext cx="9432325" cy="459216"/>
          </a:xfrm>
          <a:prstGeom prst="rect">
            <a:avLst/>
          </a:prstGeom>
          <a:gradFill>
            <a:gsLst>
              <a:gs pos="16000">
                <a:schemeClr val="bg1"/>
              </a:gs>
              <a:gs pos="100000">
                <a:srgbClr val="672F09"/>
              </a:gs>
            </a:gsLst>
            <a:lin ang="0" scaled="0"/>
          </a:gra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solidFill>
                <a:schemeClr val="accent4"/>
              </a:solidFill>
              <a:latin typeface="Trajan Pro" panose="02020502050506020301" pitchFamily="18" charset="0"/>
            </a:endParaRPr>
          </a:p>
        </p:txBody>
      </p:sp>
      <p:sp>
        <p:nvSpPr>
          <p:cNvPr id="4" name="TextBox 3"/>
          <p:cNvSpPr txBox="1"/>
          <p:nvPr/>
        </p:nvSpPr>
        <p:spPr>
          <a:xfrm>
            <a:off x="2759674" y="2556590"/>
            <a:ext cx="6692236" cy="3693319"/>
          </a:xfrm>
          <a:prstGeom prst="rect">
            <a:avLst/>
          </a:prstGeom>
          <a:noFill/>
        </p:spPr>
        <p:txBody>
          <a:bodyPr wrap="square" rtlCol="0">
            <a:spAutoFit/>
          </a:bodyPr>
          <a:lstStyle/>
          <a:p>
            <a:r>
              <a:rPr lang="en-US" sz="2400" b="1" dirty="0">
                <a:solidFill>
                  <a:schemeClr val="accent4"/>
                </a:solidFill>
              </a:rPr>
              <a:t>Luke 1:35</a:t>
            </a:r>
          </a:p>
          <a:p>
            <a:r>
              <a:rPr lang="en-US" sz="3200" i="1" baseline="30000" dirty="0">
                <a:latin typeface="Trebuchet MS" panose="020B0603020202020204" pitchFamily="34" charset="0"/>
              </a:rPr>
              <a:t>35</a:t>
            </a:r>
            <a:r>
              <a:rPr lang="en-US" sz="2400" b="1" dirty="0">
                <a:solidFill>
                  <a:schemeClr val="accent4"/>
                </a:solidFill>
              </a:rPr>
              <a:t> </a:t>
            </a:r>
            <a:r>
              <a:rPr lang="en-US" sz="3200" i="1" dirty="0">
                <a:latin typeface="Trebuchet MS" panose="020B0603020202020204" pitchFamily="34" charset="0"/>
              </a:rPr>
              <a:t>And the angel said to her in reply, “The Holy Spirit will come upon you, and the power of the Most High will </a:t>
            </a:r>
            <a:r>
              <a:rPr lang="en-US" sz="3200" i="1" dirty="0">
                <a:solidFill>
                  <a:schemeClr val="accent4"/>
                </a:solidFill>
                <a:latin typeface="Trebuchet MS" panose="020B0603020202020204" pitchFamily="34" charset="0"/>
              </a:rPr>
              <a:t>overshadow</a:t>
            </a:r>
            <a:r>
              <a:rPr lang="en-US" sz="3200" i="1" dirty="0">
                <a:latin typeface="Trebuchet MS" panose="020B0603020202020204" pitchFamily="34" charset="0"/>
              </a:rPr>
              <a:t> you. Therefore the child to be born will be called holy, </a:t>
            </a:r>
            <a:r>
              <a:rPr lang="en-US" sz="3200" i="1" dirty="0">
                <a:solidFill>
                  <a:schemeClr val="accent4"/>
                </a:solidFill>
                <a:latin typeface="Trebuchet MS" panose="020B0603020202020204" pitchFamily="34" charset="0"/>
              </a:rPr>
              <a:t>the Son of God</a:t>
            </a:r>
            <a:r>
              <a:rPr lang="en-US" sz="3200" i="1" dirty="0">
                <a:latin typeface="Trebuchet MS" panose="020B0603020202020204" pitchFamily="34" charset="0"/>
              </a:rPr>
              <a:t>.</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660" y="0"/>
            <a:ext cx="7694340" cy="5812088"/>
          </a:xfrm>
          <a:prstGeom prst="rect">
            <a:avLst/>
          </a:prstGeom>
        </p:spPr>
      </p:pic>
      <p:sp>
        <p:nvSpPr>
          <p:cNvPr id="9" name="Subtitle 2"/>
          <p:cNvSpPr txBox="1">
            <a:spLocks/>
          </p:cNvSpPr>
          <p:nvPr/>
        </p:nvSpPr>
        <p:spPr>
          <a:xfrm>
            <a:off x="2759673" y="480657"/>
            <a:ext cx="9432325" cy="45921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schemeClr val="accent4"/>
                </a:solidFill>
                <a:latin typeface="Trajan Pro" panose="02020502050506020301" pitchFamily="18" charset="0"/>
              </a:rPr>
              <a:t>Mary as Ark of the New Covenant</a:t>
            </a:r>
            <a:endParaRPr lang="en-US" b="1" dirty="0">
              <a:solidFill>
                <a:schemeClr val="accent4"/>
              </a:solidFill>
              <a:latin typeface="Trajan Pro" panose="02020502050506020301" pitchFamily="18" charset="0"/>
            </a:endParaRPr>
          </a:p>
        </p:txBody>
      </p:sp>
    </p:spTree>
    <p:extLst>
      <p:ext uri="{BB962C8B-B14F-4D97-AF65-F5344CB8AC3E}">
        <p14:creationId xmlns:p14="http://schemas.microsoft.com/office/powerpoint/2010/main" val="389986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MMC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MCC" id="{BC054ACB-27E4-417A-90A2-433335362207}" vid="{B098D89E-F80B-47F8-AEFD-7C5FD59A4B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SMMCC</Template>
  <TotalTime>5099</TotalTime>
  <Words>2758</Words>
  <Application>Microsoft Office PowerPoint</Application>
  <PresentationFormat>Widescreen</PresentationFormat>
  <Paragraphs>193</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 Light</vt:lpstr>
      <vt:lpstr>Arial</vt:lpstr>
      <vt:lpstr>Trajan Pro</vt:lpstr>
      <vt:lpstr>Times New Roman</vt:lpstr>
      <vt:lpstr>Calibri</vt:lpstr>
      <vt:lpstr>Trebuchet MS</vt:lpstr>
      <vt:lpstr>SMMCC</vt:lpstr>
      <vt:lpstr>Apologetics… Defending the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Apologetics… Defending the Faith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 Defending the Faith</dc:title>
  <dc:creator>Michael Hager</dc:creator>
  <cp:lastModifiedBy>Michael Hager</cp:lastModifiedBy>
  <cp:revision>176</cp:revision>
  <dcterms:created xsi:type="dcterms:W3CDTF">2014-12-10T13:49:58Z</dcterms:created>
  <dcterms:modified xsi:type="dcterms:W3CDTF">2015-03-31T01:13:46Z</dcterms:modified>
</cp:coreProperties>
</file>